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7"/>
    <p:restoredTop sz="94643"/>
  </p:normalViewPr>
  <p:slideViewPr>
    <p:cSldViewPr snapToGrid="0" snapToObjects="1">
      <p:cViewPr varScale="1">
        <p:scale>
          <a:sx n="98" d="100"/>
          <a:sy n="98" d="100"/>
        </p:scale>
        <p:origin x="56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9E15487-A87E-0747-B366-1B867079D903}"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6958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E15487-A87E-0747-B366-1B867079D903}"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200193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E15487-A87E-0747-B366-1B867079D903}"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194296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E15487-A87E-0747-B366-1B867079D903}"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1780296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E15487-A87E-0747-B366-1B867079D903}"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6352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E15487-A87E-0747-B366-1B867079D903}"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33775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E15487-A87E-0747-B366-1B867079D903}" type="datetimeFigureOut">
              <a:rPr lang="en-US" smtClean="0"/>
              <a:t>5/4/18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861913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E15487-A87E-0747-B366-1B867079D903}" type="datetimeFigureOut">
              <a:rPr lang="en-US" smtClean="0"/>
              <a:t>5/4/18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140728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15487-A87E-0747-B366-1B867079D903}" type="datetimeFigureOut">
              <a:rPr lang="en-US" smtClean="0"/>
              <a:t>5/4/18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193890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E15487-A87E-0747-B366-1B867079D903}"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125400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E15487-A87E-0747-B366-1B867079D903}"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E7B35-CCD8-1B49-A4E6-D82C7EC07624}" type="slidenum">
              <a:rPr lang="en-US" smtClean="0"/>
              <a:t>‹#›</a:t>
            </a:fld>
            <a:endParaRPr lang="en-US"/>
          </a:p>
        </p:txBody>
      </p:sp>
    </p:spTree>
    <p:extLst>
      <p:ext uri="{BB962C8B-B14F-4D97-AF65-F5344CB8AC3E}">
        <p14:creationId xmlns:p14="http://schemas.microsoft.com/office/powerpoint/2010/main" val="57535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15487-A87E-0747-B366-1B867079D903}" type="datetimeFigureOut">
              <a:rPr lang="en-US" smtClean="0"/>
              <a:t>5/4/18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E7B35-CCD8-1B49-A4E6-D82C7EC07624}" type="slidenum">
              <a:rPr lang="en-US" smtClean="0"/>
              <a:t>‹#›</a:t>
            </a:fld>
            <a:endParaRPr lang="en-US"/>
          </a:p>
        </p:txBody>
      </p:sp>
    </p:spTree>
    <p:extLst>
      <p:ext uri="{BB962C8B-B14F-4D97-AF65-F5344CB8AC3E}">
        <p14:creationId xmlns:p14="http://schemas.microsoft.com/office/powerpoint/2010/main" val="2118355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body" idx="1"/>
          </p:nvPr>
        </p:nvSpPr>
        <p:spPr>
          <a:xfrm>
            <a:off x="1595438" y="6509742"/>
            <a:ext cx="1017984" cy="276820"/>
          </a:xfrm>
        </p:spPr>
        <p:txBody>
          <a:bodyPr>
            <a:normAutofit fontScale="92500"/>
          </a:bodyPr>
          <a:lstStyle/>
          <a:p>
            <a:pPr marL="0" indent="0">
              <a:defRPr/>
            </a:pPr>
            <a:r>
              <a:rPr lang="en-US" sz="914">
                <a:effectLst>
                  <a:outerShdw blurRad="38100" dist="38100" dir="2700000" algn="tl">
                    <a:srgbClr val="DDDDDD"/>
                  </a:outerShdw>
                </a:effectLst>
                <a:latin typeface="Times New Roman" charset="0"/>
                <a:cs typeface="Times New Roman" charset="0"/>
                <a:sym typeface="Times New Roman" charset="0"/>
              </a:rPr>
              <a:t>Intro. / Warm Up </a:t>
            </a:r>
            <a:endParaRPr lang="en-US" sz="914">
              <a:effectLst>
                <a:outerShdw blurRad="38100" dist="38100" dir="2700000" algn="tl">
                  <a:srgbClr val="DDDDDD"/>
                </a:outerShdw>
              </a:effectLst>
              <a:latin typeface="Times New Roman" charset="0"/>
              <a:ea typeface="ヒラギノ明朝 ProN W3" charset="0"/>
              <a:cs typeface="ヒラギノ明朝 ProN W3" charset="0"/>
              <a:sym typeface="Times New Roman" charset="0"/>
            </a:endParaRPr>
          </a:p>
        </p:txBody>
      </p:sp>
      <p:sp>
        <p:nvSpPr>
          <p:cNvPr id="18434" name="Rectangle 2"/>
          <p:cNvSpPr>
            <a:spLocks/>
          </p:cNvSpPr>
          <p:nvPr/>
        </p:nvSpPr>
        <p:spPr bwMode="auto">
          <a:xfrm>
            <a:off x="3130228" y="383977"/>
            <a:ext cx="5920383" cy="482203"/>
          </a:xfrm>
          <a:prstGeom prst="rect">
            <a:avLst/>
          </a:prstGeom>
          <a:gradFill rotWithShape="0">
            <a:gsLst>
              <a:gs pos="0">
                <a:srgbClr val="DADADA"/>
              </a:gs>
              <a:gs pos="100000">
                <a:srgbClr val="8484A4"/>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953">
                <a:solidFill>
                  <a:schemeClr val="tx1"/>
                </a:solidFill>
                <a:latin typeface="Times New Roman Bold" charset="0"/>
                <a:ea typeface="ＭＳ Ｐゴシック" charset="-128"/>
                <a:sym typeface="Times New Roman Bold" charset="0"/>
              </a:rPr>
              <a:t>Experiencia #2</a:t>
            </a:r>
          </a:p>
        </p:txBody>
      </p:sp>
      <p:sp>
        <p:nvSpPr>
          <p:cNvPr id="18435" name="Rectangle 3"/>
          <p:cNvSpPr>
            <a:spLocks/>
          </p:cNvSpPr>
          <p:nvPr/>
        </p:nvSpPr>
        <p:spPr bwMode="auto">
          <a:xfrm>
            <a:off x="1890117" y="1714500"/>
            <a:ext cx="8411766"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531">
                <a:solidFill>
                  <a:schemeClr val="tx1"/>
                </a:solidFill>
                <a:latin typeface="Times New Roman Bold" charset="0"/>
                <a:ea typeface="ＭＳ Ｐゴシック" charset="-128"/>
                <a:sym typeface="Times New Roman Bold" charset="0"/>
              </a:rPr>
              <a:t>Communicative Objective:</a:t>
            </a:r>
            <a:r>
              <a:rPr lang="en-US" altLang="en-US" sz="2531">
                <a:solidFill>
                  <a:schemeClr val="tx1"/>
                </a:solidFill>
                <a:latin typeface="Times New Roman" charset="0"/>
                <a:ea typeface="ＭＳ Ｐゴシック" charset="-128"/>
                <a:sym typeface="Times New Roman" charset="0"/>
              </a:rPr>
              <a:t> </a:t>
            </a:r>
          </a:p>
          <a:p>
            <a:pPr eaLnBrk="1" hangingPunct="1"/>
            <a:r>
              <a:rPr lang="en-US" altLang="en-US" sz="2531">
                <a:solidFill>
                  <a:schemeClr val="tx1"/>
                </a:solidFill>
                <a:latin typeface="Times New Roman" charset="0"/>
                <a:ea typeface="ＭＳ Ｐゴシック" charset="-128"/>
                <a:sym typeface="Times New Roman" charset="0"/>
              </a:rPr>
              <a:t>To start and maintain a basic conversation with a classmate  using well formulated questions and answers through Blackboard IM.</a:t>
            </a:r>
          </a:p>
          <a:p>
            <a:pPr eaLnBrk="1" hangingPunct="1"/>
            <a:endParaRPr lang="en-US" altLang="en-US" sz="2531">
              <a:solidFill>
                <a:schemeClr val="tx1"/>
              </a:solidFill>
              <a:latin typeface="Times New Roman" charset="0"/>
              <a:ea typeface="ＭＳ Ｐゴシック" charset="-128"/>
              <a:sym typeface="Times New Roman" charset="0"/>
            </a:endParaRPr>
          </a:p>
        </p:txBody>
      </p:sp>
    </p:spTree>
    <p:extLst>
      <p:ext uri="{BB962C8B-B14F-4D97-AF65-F5344CB8AC3E}">
        <p14:creationId xmlns:p14="http://schemas.microsoft.com/office/powerpoint/2010/main" val="54913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body" idx="1"/>
          </p:nvPr>
        </p:nvSpPr>
        <p:spPr>
          <a:xfrm>
            <a:off x="1595438" y="6509742"/>
            <a:ext cx="1017984" cy="276820"/>
          </a:xfrm>
        </p:spPr>
        <p:txBody>
          <a:bodyPr/>
          <a:lstStyle/>
          <a:p>
            <a:pPr marL="0" indent="0">
              <a:defRPr/>
            </a:pPr>
            <a:r>
              <a:rPr lang="en-US" sz="914">
                <a:effectLst>
                  <a:outerShdw blurRad="38100" dist="38100" dir="2700000" algn="tl">
                    <a:srgbClr val="DDDDDD"/>
                  </a:outerShdw>
                </a:effectLst>
                <a:latin typeface="Times New Roman" charset="0"/>
                <a:cs typeface="Times New Roman" charset="0"/>
                <a:sym typeface="Times New Roman" charset="0"/>
              </a:rPr>
              <a:t>Transition</a:t>
            </a:r>
            <a:endParaRPr lang="en-US" sz="914">
              <a:effectLst>
                <a:outerShdw blurRad="38100" dist="38100" dir="2700000" algn="tl">
                  <a:srgbClr val="DDDDDD"/>
                </a:outerShdw>
              </a:effectLst>
              <a:latin typeface="Times New Roman" charset="0"/>
              <a:ea typeface="ヒラギノ明朝 ProN W3" charset="0"/>
              <a:cs typeface="ヒラギノ明朝 ProN W3" charset="0"/>
              <a:sym typeface="Times New Roman" charset="0"/>
            </a:endParaRPr>
          </a:p>
        </p:txBody>
      </p:sp>
      <p:sp>
        <p:nvSpPr>
          <p:cNvPr id="19458" name="Rectangle 2"/>
          <p:cNvSpPr>
            <a:spLocks/>
          </p:cNvSpPr>
          <p:nvPr/>
        </p:nvSpPr>
        <p:spPr bwMode="auto">
          <a:xfrm>
            <a:off x="3130228" y="383977"/>
            <a:ext cx="5920383" cy="482203"/>
          </a:xfrm>
          <a:prstGeom prst="rect">
            <a:avLst/>
          </a:prstGeom>
          <a:gradFill rotWithShape="0">
            <a:gsLst>
              <a:gs pos="0">
                <a:srgbClr val="DADADA"/>
              </a:gs>
              <a:gs pos="100000">
                <a:srgbClr val="8484A4"/>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953">
                <a:solidFill>
                  <a:schemeClr val="tx1"/>
                </a:solidFill>
                <a:latin typeface="Times New Roman Bold" charset="0"/>
                <a:ea typeface="ＭＳ Ｐゴシック" charset="-128"/>
                <a:sym typeface="Times New Roman Bold" charset="0"/>
              </a:rPr>
              <a:t>Experiencia #2</a:t>
            </a:r>
          </a:p>
        </p:txBody>
      </p:sp>
      <p:sp>
        <p:nvSpPr>
          <p:cNvPr id="19459" name="Rectangle 3"/>
          <p:cNvSpPr>
            <a:spLocks/>
          </p:cNvSpPr>
          <p:nvPr/>
        </p:nvSpPr>
        <p:spPr bwMode="auto">
          <a:xfrm>
            <a:off x="1881188" y="2723554"/>
            <a:ext cx="8429625"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531" dirty="0">
                <a:solidFill>
                  <a:schemeClr val="tx1"/>
                </a:solidFill>
                <a:latin typeface="Times New Roman Bold" charset="0"/>
                <a:ea typeface="ＭＳ Ｐゴシック" charset="-128"/>
                <a:sym typeface="Times New Roman Bold" charset="0"/>
              </a:rPr>
              <a:t>NOW, </a:t>
            </a:r>
          </a:p>
          <a:p>
            <a:pPr eaLnBrk="1" hangingPunct="1"/>
            <a:r>
              <a:rPr lang="en-US" altLang="en-US" sz="2531" dirty="0">
                <a:solidFill>
                  <a:schemeClr val="tx1"/>
                </a:solidFill>
                <a:latin typeface="Times New Roman Bold" charset="0"/>
                <a:ea typeface="ＭＳ Ｐゴシック" charset="-128"/>
                <a:sym typeface="Times New Roman Bold" charset="0"/>
              </a:rPr>
              <a:t>We are going to see how we should talk with someone via Chat.</a:t>
            </a:r>
            <a:endParaRPr lang="en-US" altLang="ja-JP" sz="2531" dirty="0">
              <a:solidFill>
                <a:schemeClr val="tx1"/>
              </a:solidFill>
              <a:latin typeface="Times New Roman Bold" charset="0"/>
              <a:sym typeface="Times New Roman Bold" charset="0"/>
            </a:endParaRPr>
          </a:p>
          <a:p>
            <a:pPr eaLnBrk="1" hangingPunct="1"/>
            <a:endParaRPr lang="en-US" altLang="en-US" sz="2531" dirty="0">
              <a:solidFill>
                <a:schemeClr val="tx1"/>
              </a:solidFill>
              <a:latin typeface="Times New Roman" charset="0"/>
              <a:sym typeface="Times New Roman" charset="0"/>
            </a:endParaRPr>
          </a:p>
        </p:txBody>
      </p:sp>
    </p:spTree>
    <p:extLst>
      <p:ext uri="{BB962C8B-B14F-4D97-AF65-F5344CB8AC3E}">
        <p14:creationId xmlns:p14="http://schemas.microsoft.com/office/powerpoint/2010/main" val="1564293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body" idx="1"/>
          </p:nvPr>
        </p:nvSpPr>
        <p:spPr>
          <a:xfrm>
            <a:off x="1595438" y="6509742"/>
            <a:ext cx="1017984" cy="276820"/>
          </a:xfrm>
        </p:spPr>
        <p:txBody>
          <a:bodyPr>
            <a:normAutofit fontScale="92500"/>
          </a:bodyPr>
          <a:lstStyle/>
          <a:p>
            <a:pPr marL="0" indent="0">
              <a:defRPr/>
            </a:pPr>
            <a:r>
              <a:rPr lang="en-US" sz="914">
                <a:effectLst>
                  <a:outerShdw blurRad="38100" dist="38100" dir="2700000" algn="tl">
                    <a:srgbClr val="DDDDDD"/>
                  </a:outerShdw>
                </a:effectLst>
                <a:latin typeface="Times New Roman" charset="0"/>
                <a:cs typeface="Times New Roman" charset="0"/>
                <a:sym typeface="Times New Roman" charset="0"/>
              </a:rPr>
              <a:t>Pre Task Activity</a:t>
            </a:r>
            <a:endParaRPr lang="en-US" sz="914">
              <a:effectLst>
                <a:outerShdw blurRad="38100" dist="38100" dir="2700000" algn="tl">
                  <a:srgbClr val="DDDDDD"/>
                </a:outerShdw>
              </a:effectLst>
              <a:latin typeface="Times New Roman" charset="0"/>
              <a:ea typeface="ヒラギノ明朝 ProN W3" charset="0"/>
              <a:cs typeface="ヒラギノ明朝 ProN W3" charset="0"/>
              <a:sym typeface="Times New Roman" charset="0"/>
            </a:endParaRPr>
          </a:p>
        </p:txBody>
      </p:sp>
      <p:sp>
        <p:nvSpPr>
          <p:cNvPr id="20482" name="Rectangle 2"/>
          <p:cNvSpPr>
            <a:spLocks/>
          </p:cNvSpPr>
          <p:nvPr/>
        </p:nvSpPr>
        <p:spPr bwMode="auto">
          <a:xfrm>
            <a:off x="3130228" y="383977"/>
            <a:ext cx="5920383" cy="482203"/>
          </a:xfrm>
          <a:prstGeom prst="rect">
            <a:avLst/>
          </a:prstGeom>
          <a:gradFill rotWithShape="0">
            <a:gsLst>
              <a:gs pos="0">
                <a:srgbClr val="DADADA"/>
              </a:gs>
              <a:gs pos="100000">
                <a:srgbClr val="8484A4"/>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953">
                <a:solidFill>
                  <a:schemeClr val="tx1"/>
                </a:solidFill>
                <a:latin typeface="Times New Roman Bold" charset="0"/>
                <a:ea typeface="ＭＳ Ｐゴシック" charset="-128"/>
                <a:sym typeface="Times New Roman Bold" charset="0"/>
              </a:rPr>
              <a:t>Experiencia #2</a:t>
            </a:r>
          </a:p>
        </p:txBody>
      </p:sp>
      <p:sp>
        <p:nvSpPr>
          <p:cNvPr id="22531" name="Rectangle 3"/>
          <p:cNvSpPr>
            <a:spLocks/>
          </p:cNvSpPr>
          <p:nvPr/>
        </p:nvSpPr>
        <p:spPr bwMode="auto">
          <a:xfrm>
            <a:off x="1702594" y="1482328"/>
            <a:ext cx="8786813" cy="49470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ja-JP" altLang="en-US" sz="2531" dirty="0">
                <a:solidFill>
                  <a:schemeClr val="tx1"/>
                </a:solidFill>
                <a:latin typeface="Arial" charset="0"/>
                <a:ea typeface="ＭＳ Ｐゴシック" charset="-128"/>
                <a:sym typeface="Times New Roman Bold" charset="0"/>
              </a:rPr>
              <a:t>“</a:t>
            </a:r>
            <a:r>
              <a:rPr lang="en-US" altLang="ja-JP" sz="2531" dirty="0">
                <a:solidFill>
                  <a:schemeClr val="tx1"/>
                </a:solidFill>
                <a:latin typeface="Times New Roman Bold" charset="0"/>
                <a:sym typeface="Times New Roman Bold" charset="0"/>
              </a:rPr>
              <a:t>Chatting</a:t>
            </a:r>
            <a:r>
              <a:rPr lang="ja-JP" altLang="en-US" sz="2531" dirty="0">
                <a:solidFill>
                  <a:schemeClr val="tx1"/>
                </a:solidFill>
                <a:latin typeface="Arial" charset="0"/>
                <a:ea typeface="ＭＳ Ｐゴシック" charset="-128"/>
                <a:sym typeface="Times New Roman Bold" charset="0"/>
              </a:rPr>
              <a:t>”</a:t>
            </a:r>
            <a:r>
              <a:rPr lang="en-US" altLang="ja-JP" sz="2531" dirty="0">
                <a:solidFill>
                  <a:schemeClr val="tx1"/>
                </a:solidFill>
                <a:latin typeface="Times New Roman Bold" charset="0"/>
                <a:sym typeface="Times New Roman Bold" charset="0"/>
              </a:rPr>
              <a:t> with a classmate.</a:t>
            </a:r>
            <a:r>
              <a:rPr lang="en-US" altLang="ja-JP" sz="984" dirty="0">
                <a:solidFill>
                  <a:schemeClr val="tx1"/>
                </a:solidFill>
                <a:latin typeface="Times New Roman Bold" charset="0"/>
                <a:sym typeface="Times New Roman Bold" charset="0"/>
              </a:rPr>
              <a:t> </a:t>
            </a:r>
            <a:endParaRPr lang="en-US" altLang="ja-JP" sz="2531" dirty="0">
              <a:solidFill>
                <a:schemeClr val="tx1"/>
              </a:solidFill>
              <a:latin typeface="Times New Roman" charset="0"/>
              <a:sym typeface="Times New Roman" charset="0"/>
            </a:endParaRPr>
          </a:p>
          <a:p>
            <a:pPr eaLnBrk="1" hangingPunct="1"/>
            <a:endParaRPr lang="en-US" altLang="en-US" sz="984" dirty="0">
              <a:solidFill>
                <a:schemeClr val="tx1"/>
              </a:solidFill>
              <a:latin typeface="Times New Roman" charset="0"/>
              <a:sym typeface="Times New Roman" charset="0"/>
            </a:endParaRPr>
          </a:p>
          <a:p>
            <a:pPr algn="l" eaLnBrk="1" hangingPunct="1"/>
            <a:r>
              <a:rPr lang="en-US" altLang="en-US" sz="1969" dirty="0">
                <a:solidFill>
                  <a:schemeClr val="tx1"/>
                </a:solidFill>
                <a:latin typeface="Times New Roman" charset="0"/>
                <a:sym typeface="Times New Roman" charset="0"/>
              </a:rPr>
              <a:t>What are the components of an appropriate introduction with a classmate? </a:t>
            </a:r>
          </a:p>
          <a:p>
            <a:pPr algn="l" eaLnBrk="1" hangingPunct="1">
              <a:buFont typeface="Gill Sans Light" charset="0"/>
              <a:buAutoNum type="alphaLcParenR"/>
            </a:pPr>
            <a:r>
              <a:rPr lang="en-US" altLang="en-US" sz="1969" dirty="0">
                <a:solidFill>
                  <a:schemeClr val="tx1"/>
                </a:solidFill>
                <a:latin typeface="Times New Roman" charset="0"/>
                <a:sym typeface="Times New Roman" charset="0"/>
              </a:rPr>
              <a:t> Introduction </a:t>
            </a:r>
            <a:r>
              <a:rPr lang="mr-IN" altLang="en-US" sz="1969" dirty="0">
                <a:solidFill>
                  <a:schemeClr val="tx1"/>
                </a:solidFill>
                <a:latin typeface="Times New Roman" charset="0"/>
                <a:sym typeface="Times New Roman" charset="0"/>
              </a:rPr>
              <a:t>–</a:t>
            </a:r>
            <a:r>
              <a:rPr lang="en-US" altLang="en-US" sz="1969" dirty="0">
                <a:solidFill>
                  <a:schemeClr val="tx1"/>
                </a:solidFill>
                <a:latin typeface="Times New Roman" charset="0"/>
                <a:sym typeface="Times New Roman" charset="0"/>
              </a:rPr>
              <a:t> Write a greeting</a:t>
            </a:r>
          </a:p>
          <a:p>
            <a:pPr algn="l" eaLnBrk="1" hangingPunct="1">
              <a:buFont typeface="Gill Sans Light" charset="0"/>
              <a:buAutoNum type="alphaLcParenR"/>
            </a:pPr>
            <a:r>
              <a:rPr lang="en-US" altLang="en-US" sz="1969" dirty="0">
                <a:solidFill>
                  <a:schemeClr val="tx1"/>
                </a:solidFill>
                <a:latin typeface="Times New Roman" charset="0"/>
                <a:sym typeface="Times New Roman" charset="0"/>
              </a:rPr>
              <a:t> Be nice- Include words like please and thank you.</a:t>
            </a:r>
          </a:p>
          <a:p>
            <a:pPr algn="l" eaLnBrk="1" hangingPunct="1">
              <a:buFont typeface="Gill Sans Light" charset="0"/>
              <a:buAutoNum type="alphaLcParenR"/>
            </a:pPr>
            <a:r>
              <a:rPr lang="en-US" altLang="en-US" sz="1969" dirty="0">
                <a:solidFill>
                  <a:schemeClr val="tx1"/>
                </a:solidFill>
                <a:latin typeface="Times New Roman" charset="0"/>
                <a:sym typeface="Times New Roman" charset="0"/>
              </a:rPr>
              <a:t> Write an appropriate way to say goodbye.</a:t>
            </a:r>
          </a:p>
          <a:p>
            <a:pPr algn="l" eaLnBrk="1" hangingPunct="1"/>
            <a:endParaRPr lang="en-US" altLang="en-US" sz="1969" dirty="0">
              <a:solidFill>
                <a:schemeClr val="tx1"/>
              </a:solidFill>
              <a:latin typeface="Times New Roman" charset="0"/>
              <a:sym typeface="Times New Roman" charset="0"/>
            </a:endParaRPr>
          </a:p>
          <a:p>
            <a:pPr eaLnBrk="1" hangingPunct="1"/>
            <a:r>
              <a:rPr lang="en-US" altLang="en-US" sz="1969" dirty="0">
                <a:solidFill>
                  <a:schemeClr val="tx1"/>
                </a:solidFill>
                <a:latin typeface="Times New Roman Bold" charset="0"/>
                <a:sym typeface="Times New Roman Bold" charset="0"/>
              </a:rPr>
              <a:t>Model</a:t>
            </a:r>
          </a:p>
          <a:p>
            <a:pPr eaLnBrk="1" hangingPunct="1"/>
            <a:r>
              <a:rPr lang="en-US" altLang="en-US" sz="1969" dirty="0">
                <a:solidFill>
                  <a:schemeClr val="tx1"/>
                </a:solidFill>
                <a:latin typeface="Times New Roman Bold" charset="0"/>
                <a:sym typeface="Times New Roman Bold" charset="0"/>
              </a:rPr>
              <a:t>Greeting:</a:t>
            </a:r>
          </a:p>
          <a:p>
            <a:pPr eaLnBrk="1" hangingPunct="1"/>
            <a:endParaRPr lang="en-US" altLang="en-US" sz="1969" dirty="0">
              <a:solidFill>
                <a:schemeClr val="tx1"/>
              </a:solidFill>
              <a:latin typeface="Times New Roman Bold" charset="0"/>
              <a:sym typeface="Times New Roman Bold" charset="0"/>
            </a:endParaRPr>
          </a:p>
          <a:p>
            <a:pPr eaLnBrk="1" hangingPunct="1"/>
            <a:r>
              <a:rPr lang="en-US" altLang="en-US" sz="1969" b="1" dirty="0">
                <a:solidFill>
                  <a:schemeClr val="tx1"/>
                </a:solidFill>
                <a:latin typeface="Times New Roman Bold" charset="0"/>
                <a:sym typeface="Times New Roman Bold" charset="0"/>
              </a:rPr>
              <a:t>Hi, my name is John, and I am a university student. Do you want to chat with me? I study Spanish.</a:t>
            </a:r>
          </a:p>
          <a:p>
            <a:pPr eaLnBrk="1" hangingPunct="1"/>
            <a:r>
              <a:rPr lang="en-US" altLang="en-US" sz="1969" dirty="0">
                <a:solidFill>
                  <a:schemeClr val="tx1"/>
                </a:solidFill>
                <a:latin typeface="Times New Roman" charset="0"/>
                <a:sym typeface="Times New Roman" charset="0"/>
              </a:rPr>
              <a:t>		</a:t>
            </a:r>
          </a:p>
          <a:p>
            <a:pPr eaLnBrk="1" hangingPunct="1"/>
            <a:r>
              <a:rPr lang="en-US" altLang="en-US" sz="1969" dirty="0">
                <a:solidFill>
                  <a:schemeClr val="tx1"/>
                </a:solidFill>
                <a:latin typeface="Times New Roman Bold" charset="0"/>
                <a:sym typeface="Times New Roman Bold" charset="0"/>
              </a:rPr>
              <a:t>Goodbye:</a:t>
            </a:r>
          </a:p>
          <a:p>
            <a:pPr eaLnBrk="1" hangingPunct="1"/>
            <a:endParaRPr lang="en-US" altLang="en-US" sz="1969" dirty="0">
              <a:solidFill>
                <a:schemeClr val="tx1"/>
              </a:solidFill>
              <a:latin typeface="Times New Roman Bold" charset="0"/>
              <a:sym typeface="Times New Roman Bold" charset="0"/>
            </a:endParaRPr>
          </a:p>
          <a:p>
            <a:pPr eaLnBrk="1" hangingPunct="1"/>
            <a:r>
              <a:rPr lang="en-US" altLang="en-US" sz="1969" dirty="0">
                <a:solidFill>
                  <a:schemeClr val="tx1"/>
                </a:solidFill>
                <a:latin typeface="Times New Roman Bold" charset="0"/>
                <a:sym typeface="Times New Roman Bold" charset="0"/>
              </a:rPr>
              <a:t>Okay, I have to go. Thanks for chatting with me. Have a great day. Bye!</a:t>
            </a:r>
          </a:p>
          <a:p>
            <a:pPr eaLnBrk="1" hangingPunct="1"/>
            <a:r>
              <a:rPr lang="en-US" altLang="en-US" sz="1969" dirty="0">
                <a:solidFill>
                  <a:schemeClr val="tx1"/>
                </a:solidFill>
                <a:latin typeface="Times New Roman" charset="0"/>
                <a:sym typeface="Times New Roman" charset="0"/>
              </a:rPr>
              <a:t>		</a:t>
            </a:r>
          </a:p>
        </p:txBody>
      </p:sp>
    </p:spTree>
    <p:extLst>
      <p:ext uri="{BB962C8B-B14F-4D97-AF65-F5344CB8AC3E}">
        <p14:creationId xmlns:p14="http://schemas.microsoft.com/office/powerpoint/2010/main" val="158606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body" idx="1"/>
          </p:nvPr>
        </p:nvSpPr>
        <p:spPr>
          <a:xfrm>
            <a:off x="1595437" y="6509742"/>
            <a:ext cx="1214438" cy="276820"/>
          </a:xfrm>
        </p:spPr>
        <p:txBody>
          <a:bodyPr/>
          <a:lstStyle/>
          <a:p>
            <a:pPr marL="0" indent="0">
              <a:defRPr/>
            </a:pPr>
            <a:r>
              <a:rPr lang="en-US" sz="914">
                <a:effectLst>
                  <a:outerShdw blurRad="38100" dist="38100" dir="2700000" algn="tl">
                    <a:srgbClr val="DDDDDD"/>
                  </a:outerShdw>
                </a:effectLst>
                <a:latin typeface="Times New Roman" charset="0"/>
                <a:cs typeface="Times New Roman" charset="0"/>
                <a:sym typeface="Times New Roman" charset="0"/>
              </a:rPr>
              <a:t>Activity Instructions</a:t>
            </a:r>
            <a:endParaRPr lang="en-US" sz="914">
              <a:effectLst>
                <a:outerShdw blurRad="38100" dist="38100" dir="2700000" algn="tl">
                  <a:srgbClr val="DDDDDD"/>
                </a:outerShdw>
              </a:effectLst>
              <a:latin typeface="Times New Roman" charset="0"/>
              <a:ea typeface="ヒラギノ明朝 ProN W3" charset="0"/>
              <a:cs typeface="ヒラギノ明朝 ProN W3" charset="0"/>
              <a:sym typeface="Times New Roman" charset="0"/>
            </a:endParaRPr>
          </a:p>
        </p:txBody>
      </p:sp>
      <p:sp>
        <p:nvSpPr>
          <p:cNvPr id="21506" name="Rectangle 2"/>
          <p:cNvSpPr>
            <a:spLocks/>
          </p:cNvSpPr>
          <p:nvPr/>
        </p:nvSpPr>
        <p:spPr bwMode="auto">
          <a:xfrm>
            <a:off x="3130228" y="383977"/>
            <a:ext cx="5920383" cy="482203"/>
          </a:xfrm>
          <a:prstGeom prst="rect">
            <a:avLst/>
          </a:prstGeom>
          <a:gradFill rotWithShape="0">
            <a:gsLst>
              <a:gs pos="0">
                <a:srgbClr val="DADADA"/>
              </a:gs>
              <a:gs pos="100000">
                <a:srgbClr val="8484A4"/>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953">
                <a:solidFill>
                  <a:schemeClr val="tx1"/>
                </a:solidFill>
                <a:latin typeface="Times New Roman Bold" charset="0"/>
                <a:ea typeface="ＭＳ Ｐゴシック" charset="-128"/>
                <a:sym typeface="Times New Roman Bold" charset="0"/>
              </a:rPr>
              <a:t>Experiencia #2</a:t>
            </a:r>
          </a:p>
        </p:txBody>
      </p:sp>
      <p:sp>
        <p:nvSpPr>
          <p:cNvPr id="21507" name="Rectangle 3"/>
          <p:cNvSpPr>
            <a:spLocks/>
          </p:cNvSpPr>
          <p:nvPr/>
        </p:nvSpPr>
        <p:spPr bwMode="auto">
          <a:xfrm>
            <a:off x="1800821" y="1651992"/>
            <a:ext cx="8590359" cy="41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531">
                <a:solidFill>
                  <a:srgbClr val="6E0500"/>
                </a:solidFill>
                <a:latin typeface="Times New Roman Bold" charset="0"/>
                <a:ea typeface="ＭＳ Ｐゴシック" charset="-128"/>
                <a:sym typeface="Times New Roman Bold" charset="0"/>
              </a:rPr>
              <a:t>******** ACADEMIC DISHONESTY********</a:t>
            </a:r>
          </a:p>
          <a:p>
            <a:pPr eaLnBrk="1" hangingPunct="1"/>
            <a:endParaRPr lang="en-US" altLang="en-US" sz="1687">
              <a:solidFill>
                <a:srgbClr val="6E0500"/>
              </a:solidFill>
              <a:latin typeface="Times New Roman Bold" charset="0"/>
              <a:ea typeface="ＭＳ Ｐゴシック" charset="-128"/>
              <a:sym typeface="Times New Roman Bold" charset="0"/>
            </a:endParaRPr>
          </a:p>
          <a:p>
            <a:pPr eaLnBrk="1" hangingPunct="1">
              <a:spcBef>
                <a:spcPts val="1406"/>
              </a:spcBef>
            </a:pPr>
            <a:r>
              <a:rPr lang="en-US" altLang="en-US" sz="1687">
                <a:solidFill>
                  <a:srgbClr val="6E0500"/>
                </a:solidFill>
                <a:latin typeface="Baghdad" charset="-78"/>
                <a:ea typeface="ＭＳ Ｐゴシック" charset="-128"/>
                <a:sym typeface="Baghdad" charset="-78"/>
              </a:rPr>
              <a:t>*It is considered cheating and academic dishonesty to write your sentences in English and then send it through an online translator. Why? Because the whole purpose of the assignment is for you to practice communicating in Spanish. </a:t>
            </a:r>
          </a:p>
          <a:p>
            <a:pPr eaLnBrk="1" hangingPunct="1">
              <a:spcBef>
                <a:spcPts val="1406"/>
              </a:spcBef>
            </a:pPr>
            <a:r>
              <a:rPr lang="en-US" altLang="en-US" sz="1687">
                <a:solidFill>
                  <a:srgbClr val="6E0500"/>
                </a:solidFill>
                <a:latin typeface="Baghdad" charset="-78"/>
                <a:ea typeface="ＭＳ Ｐゴシック" charset="-128"/>
                <a:sym typeface="Baghdad" charset="-78"/>
              </a:rPr>
              <a:t>*It is considered cheating and academic dishonesty if you have someone else do this activity for you. Why? Because the whole purpose of the assignment is for YOU to practice your Spanish communication skills. </a:t>
            </a:r>
          </a:p>
          <a:p>
            <a:pPr eaLnBrk="1" hangingPunct="1">
              <a:spcBef>
                <a:spcPts val="1406"/>
              </a:spcBef>
            </a:pPr>
            <a:r>
              <a:rPr lang="en-US" altLang="en-US" sz="1687">
                <a:solidFill>
                  <a:srgbClr val="6E0500"/>
                </a:solidFill>
                <a:latin typeface="Baghdad" charset="-78"/>
                <a:ea typeface="ＭＳ Ｐゴシック" charset="-128"/>
                <a:sym typeface="Baghdad" charset="-78"/>
              </a:rPr>
              <a:t>*It is considered cheating and academic dishonesty if you open any other windows on the computer while your doing this chat. This includes looking up words in the dictionary, whether in the computer or mobile device or text book. THE ONLY WINDOW IT SHOULD BE OPENED IS THE CHAT WINDOW.  </a:t>
            </a:r>
          </a:p>
          <a:p>
            <a:pPr eaLnBrk="1" hangingPunct="1">
              <a:spcBef>
                <a:spcPts val="1406"/>
              </a:spcBef>
            </a:pPr>
            <a:endParaRPr lang="en-US" altLang="en-US" sz="1687">
              <a:solidFill>
                <a:srgbClr val="6E0500"/>
              </a:solidFill>
              <a:latin typeface="Baghdad" charset="-78"/>
              <a:ea typeface="ＭＳ Ｐゴシック" charset="-128"/>
              <a:sym typeface="Baghdad" charset="-78"/>
            </a:endParaRPr>
          </a:p>
          <a:p>
            <a:pPr eaLnBrk="1" hangingPunct="1">
              <a:spcBef>
                <a:spcPts val="1406"/>
              </a:spcBef>
            </a:pPr>
            <a:r>
              <a:rPr lang="en-US" altLang="en-US" sz="1687">
                <a:solidFill>
                  <a:srgbClr val="6E0500"/>
                </a:solidFill>
                <a:latin typeface="Baghdad" charset="-78"/>
                <a:ea typeface="ＭＳ Ｐゴシック" charset="-128"/>
                <a:sym typeface="Baghdad" charset="-78"/>
              </a:rPr>
              <a:t>.  </a:t>
            </a:r>
          </a:p>
        </p:txBody>
      </p:sp>
    </p:spTree>
    <p:extLst>
      <p:ext uri="{BB962C8B-B14F-4D97-AF65-F5344CB8AC3E}">
        <p14:creationId xmlns:p14="http://schemas.microsoft.com/office/powerpoint/2010/main" val="275457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body" idx="1"/>
          </p:nvPr>
        </p:nvSpPr>
        <p:spPr>
          <a:xfrm>
            <a:off x="1595437" y="6509742"/>
            <a:ext cx="1214438" cy="276820"/>
          </a:xfrm>
        </p:spPr>
        <p:txBody>
          <a:bodyPr/>
          <a:lstStyle/>
          <a:p>
            <a:pPr marL="0" indent="0">
              <a:defRPr/>
            </a:pPr>
            <a:r>
              <a:rPr lang="en-US" sz="914">
                <a:effectLst>
                  <a:outerShdw blurRad="38100" dist="38100" dir="2700000" algn="tl">
                    <a:srgbClr val="DDDDDD"/>
                  </a:outerShdw>
                </a:effectLst>
                <a:latin typeface="Times New Roman" charset="0"/>
                <a:cs typeface="Times New Roman" charset="0"/>
                <a:sym typeface="Times New Roman" charset="0"/>
              </a:rPr>
              <a:t>Transition</a:t>
            </a:r>
            <a:endParaRPr lang="en-US" sz="914">
              <a:effectLst>
                <a:outerShdw blurRad="38100" dist="38100" dir="2700000" algn="tl">
                  <a:srgbClr val="DDDDDD"/>
                </a:outerShdw>
              </a:effectLst>
              <a:latin typeface="Times New Roman" charset="0"/>
              <a:ea typeface="ヒラギノ明朝 ProN W3" charset="0"/>
              <a:cs typeface="ヒラギノ明朝 ProN W3" charset="0"/>
              <a:sym typeface="Times New Roman" charset="0"/>
            </a:endParaRPr>
          </a:p>
        </p:txBody>
      </p:sp>
      <p:sp>
        <p:nvSpPr>
          <p:cNvPr id="22530" name="Rectangle 2"/>
          <p:cNvSpPr>
            <a:spLocks/>
          </p:cNvSpPr>
          <p:nvPr/>
        </p:nvSpPr>
        <p:spPr bwMode="auto">
          <a:xfrm>
            <a:off x="3130228" y="383977"/>
            <a:ext cx="5920383" cy="482203"/>
          </a:xfrm>
          <a:prstGeom prst="rect">
            <a:avLst/>
          </a:prstGeom>
          <a:gradFill rotWithShape="0">
            <a:gsLst>
              <a:gs pos="0">
                <a:srgbClr val="DADADA"/>
              </a:gs>
              <a:gs pos="100000">
                <a:srgbClr val="8484A4"/>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953">
                <a:solidFill>
                  <a:schemeClr val="tx1"/>
                </a:solidFill>
                <a:latin typeface="Times New Roman Bold" charset="0"/>
                <a:ea typeface="ＭＳ Ｐゴシック" charset="-128"/>
                <a:sym typeface="Times New Roman Bold" charset="0"/>
              </a:rPr>
              <a:t>Experiencia #2</a:t>
            </a:r>
          </a:p>
        </p:txBody>
      </p:sp>
      <p:sp>
        <p:nvSpPr>
          <p:cNvPr id="22531" name="Rectangle 3"/>
          <p:cNvSpPr>
            <a:spLocks/>
          </p:cNvSpPr>
          <p:nvPr/>
        </p:nvSpPr>
        <p:spPr bwMode="auto">
          <a:xfrm>
            <a:off x="1702594" y="2165449"/>
            <a:ext cx="8786813" cy="250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3375" dirty="0">
                <a:solidFill>
                  <a:schemeClr val="tx1"/>
                </a:solidFill>
                <a:latin typeface="Times New Roman Bold" charset="0"/>
                <a:ea typeface="ＭＳ Ｐゴシック" charset="-128"/>
                <a:sym typeface="Times New Roman Bold" charset="0"/>
              </a:rPr>
              <a:t>So.... </a:t>
            </a:r>
          </a:p>
          <a:p>
            <a:pPr eaLnBrk="1" hangingPunct="1"/>
            <a:r>
              <a:rPr lang="en-US" altLang="en-US" sz="3375" dirty="0">
                <a:solidFill>
                  <a:schemeClr val="tx1"/>
                </a:solidFill>
                <a:latin typeface="Times New Roman Bold" charset="0"/>
                <a:ea typeface="ＭＳ Ｐゴシック" charset="-128"/>
                <a:sym typeface="Times New Roman Bold" charset="0"/>
              </a:rPr>
              <a:t>For this activity, you are going to create a Blackboard account and you are going to have a conversation with a classmate.</a:t>
            </a:r>
          </a:p>
        </p:txBody>
      </p:sp>
    </p:spTree>
    <p:extLst>
      <p:ext uri="{BB962C8B-B14F-4D97-AF65-F5344CB8AC3E}">
        <p14:creationId xmlns:p14="http://schemas.microsoft.com/office/powerpoint/2010/main" val="178391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body" idx="1"/>
          </p:nvPr>
        </p:nvSpPr>
        <p:spPr>
          <a:xfrm>
            <a:off x="1595437" y="6509742"/>
            <a:ext cx="1214438" cy="276820"/>
          </a:xfrm>
        </p:spPr>
        <p:txBody>
          <a:bodyPr/>
          <a:lstStyle/>
          <a:p>
            <a:pPr marL="0" indent="0">
              <a:defRPr/>
            </a:pPr>
            <a:r>
              <a:rPr lang="en-US" sz="914">
                <a:effectLst>
                  <a:outerShdw blurRad="38100" dist="38100" dir="2700000" algn="tl">
                    <a:srgbClr val="DDDDDD"/>
                  </a:outerShdw>
                </a:effectLst>
                <a:latin typeface="Times New Roman" charset="0"/>
                <a:cs typeface="Times New Roman" charset="0"/>
                <a:sym typeface="Times New Roman" charset="0"/>
              </a:rPr>
              <a:t>Activity Instructions</a:t>
            </a:r>
            <a:endParaRPr lang="en-US" sz="914">
              <a:effectLst>
                <a:outerShdw blurRad="38100" dist="38100" dir="2700000" algn="tl">
                  <a:srgbClr val="DDDDDD"/>
                </a:outerShdw>
              </a:effectLst>
              <a:latin typeface="Times New Roman" charset="0"/>
              <a:ea typeface="ヒラギノ明朝 ProN W3" charset="0"/>
              <a:cs typeface="ヒラギノ明朝 ProN W3" charset="0"/>
              <a:sym typeface="Times New Roman" charset="0"/>
            </a:endParaRPr>
          </a:p>
        </p:txBody>
      </p:sp>
      <p:sp>
        <p:nvSpPr>
          <p:cNvPr id="23554" name="Rectangle 2"/>
          <p:cNvSpPr>
            <a:spLocks/>
          </p:cNvSpPr>
          <p:nvPr/>
        </p:nvSpPr>
        <p:spPr bwMode="auto">
          <a:xfrm>
            <a:off x="3130228" y="383977"/>
            <a:ext cx="5920383" cy="482203"/>
          </a:xfrm>
          <a:prstGeom prst="rect">
            <a:avLst/>
          </a:prstGeom>
          <a:gradFill rotWithShape="0">
            <a:gsLst>
              <a:gs pos="0">
                <a:srgbClr val="DADADA"/>
              </a:gs>
              <a:gs pos="100000">
                <a:srgbClr val="8484A4"/>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953">
                <a:solidFill>
                  <a:schemeClr val="tx1"/>
                </a:solidFill>
                <a:latin typeface="Times New Roman Bold" charset="0"/>
                <a:ea typeface="ＭＳ Ｐゴシック" charset="-128"/>
                <a:sym typeface="Times New Roman Bold" charset="0"/>
              </a:rPr>
              <a:t>Experiencia #2</a:t>
            </a:r>
          </a:p>
        </p:txBody>
      </p:sp>
      <p:sp>
        <p:nvSpPr>
          <p:cNvPr id="24579" name="Rectangle 3"/>
          <p:cNvSpPr>
            <a:spLocks/>
          </p:cNvSpPr>
          <p:nvPr/>
        </p:nvSpPr>
        <p:spPr bwMode="auto">
          <a:xfrm>
            <a:off x="1693664" y="1375172"/>
            <a:ext cx="8804672"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0" tIns="0" rIns="0" bIns="0"/>
          <a:lstStyle/>
          <a:p>
            <a:pPr algn="l">
              <a:defRPr/>
            </a:pPr>
            <a:r>
              <a:rPr lang="en-US" sz="2531" dirty="0">
                <a:latin typeface="Times New Roman Bold" charset="0"/>
                <a:ea typeface="ＭＳ Ｐゴシック" charset="0"/>
                <a:cs typeface="ＭＳ Ｐゴシック" charset="0"/>
                <a:sym typeface="Times New Roman Bold" charset="0"/>
              </a:rPr>
              <a:t>BEFORE COMING TO CLASS: </a:t>
            </a:r>
          </a:p>
          <a:p>
            <a:pPr marL="241093" indent="-241093">
              <a:buFont typeface="Arial"/>
              <a:buChar char="•"/>
              <a:defRPr/>
            </a:pPr>
            <a:r>
              <a:rPr lang="en-US" sz="2531" dirty="0">
                <a:latin typeface="Times New Roman Bold" charset="0"/>
                <a:ea typeface="ＭＳ Ｐゴシック" charset="0"/>
                <a:cs typeface="ＭＳ Ｐゴシック" charset="0"/>
                <a:sym typeface="Times New Roman Bold" charset="0"/>
              </a:rPr>
              <a:t>Create your Blackboard IM Account via My Spanish Lab</a:t>
            </a:r>
          </a:p>
          <a:p>
            <a:pPr marL="241093" indent="-241093">
              <a:buFont typeface="Arial"/>
              <a:buChar char="•"/>
              <a:defRPr/>
            </a:pPr>
            <a:endParaRPr lang="en-US" sz="2531" dirty="0">
              <a:latin typeface="Times New Roman Bold" charset="0"/>
              <a:ea typeface="ＭＳ Ｐゴシック" charset="0"/>
              <a:cs typeface="ＭＳ Ｐゴシック" charset="0"/>
              <a:sym typeface="Times New Roman Bold" charset="0"/>
            </a:endParaRPr>
          </a:p>
          <a:p>
            <a:pPr marL="562550" lvl="1" indent="-241093">
              <a:buFont typeface="Arial"/>
              <a:buChar char="•"/>
              <a:defRPr/>
            </a:pPr>
            <a:r>
              <a:rPr lang="en-US" sz="1687" dirty="0">
                <a:latin typeface="Times New Roman Bold" charset="0"/>
                <a:ea typeface="ＭＳ Ｐゴシック" charset="0"/>
                <a:cs typeface="ＭＳ Ｐゴシック" charset="0"/>
                <a:sym typeface="Times New Roman Bold" charset="0"/>
              </a:rPr>
              <a:t>See: </a:t>
            </a:r>
            <a:r>
              <a:rPr lang="en-US" sz="1687" i="1" dirty="0">
                <a:latin typeface="Times New Roman Bold" charset="0"/>
                <a:ea typeface="ＭＳ Ｐゴシック" charset="0"/>
                <a:cs typeface="ＭＳ Ｐゴシック" charset="0"/>
                <a:sym typeface="Times New Roman Bold" charset="0"/>
              </a:rPr>
              <a:t>Setting Up your Blackboard IM Account </a:t>
            </a:r>
            <a:r>
              <a:rPr lang="en-US" sz="1687" dirty="0">
                <a:latin typeface="Times New Roman Bold" charset="0"/>
                <a:ea typeface="ＭＳ Ｐゴシック" charset="0"/>
                <a:cs typeface="ＭＳ Ｐゴシック" charset="0"/>
                <a:sym typeface="Times New Roman Bold" charset="0"/>
              </a:rPr>
              <a:t>from your instructor</a:t>
            </a:r>
          </a:p>
          <a:p>
            <a:pPr marL="562550" lvl="1" indent="-241093">
              <a:buFont typeface="Arial"/>
              <a:buChar char="•"/>
              <a:defRPr/>
            </a:pPr>
            <a:r>
              <a:rPr lang="en-US" sz="1687" dirty="0">
                <a:latin typeface="Times New Roman Bold" charset="0"/>
                <a:ea typeface="ＭＳ Ｐゴシック" charset="0"/>
                <a:cs typeface="ＭＳ Ｐゴシック" charset="0"/>
                <a:sym typeface="Times New Roman Bold" charset="0"/>
              </a:rPr>
              <a:t>NOTE: You will not need to download the Blackboard IM platform as it has already been done in the lab where we will complete the </a:t>
            </a:r>
            <a:r>
              <a:rPr lang="en-US" sz="1687" dirty="0" err="1">
                <a:latin typeface="Times New Roman Bold" charset="0"/>
                <a:ea typeface="ＭＳ Ｐゴシック" charset="0"/>
                <a:cs typeface="ＭＳ Ｐゴシック" charset="0"/>
                <a:sym typeface="Times New Roman Bold" charset="0"/>
              </a:rPr>
              <a:t>Experiencia</a:t>
            </a:r>
            <a:r>
              <a:rPr lang="en-US" sz="1687" dirty="0">
                <a:latin typeface="Times New Roman Bold" charset="0"/>
                <a:ea typeface="ＭＳ Ｐゴシック" charset="0"/>
                <a:cs typeface="ＭＳ Ｐゴシック" charset="0"/>
                <a:sym typeface="Times New Roman Bold" charset="0"/>
              </a:rPr>
              <a:t>. These instructions are included in case you would like to use Blackboard IM at home for some other purpose.</a:t>
            </a:r>
          </a:p>
          <a:p>
            <a:pPr marL="562550" lvl="1" indent="-241093">
              <a:buFont typeface="Arial"/>
              <a:buChar char="•"/>
              <a:defRPr/>
            </a:pPr>
            <a:endParaRPr lang="en-US" sz="1687" dirty="0">
              <a:latin typeface="Times New Roman Bold" charset="0"/>
              <a:ea typeface="ＭＳ Ｐゴシック" charset="0"/>
              <a:cs typeface="ＭＳ Ｐゴシック" charset="0"/>
              <a:sym typeface="Times New Roman Bold" charset="0"/>
            </a:endParaRPr>
          </a:p>
          <a:p>
            <a:pPr lvl="1" algn="l">
              <a:defRPr/>
            </a:pPr>
            <a:endParaRPr lang="en-US" sz="1687" dirty="0">
              <a:latin typeface="Times New Roman Bold" charset="0"/>
              <a:ea typeface="ＭＳ Ｐゴシック" charset="0"/>
              <a:cs typeface="ＭＳ Ｐゴシック" charset="0"/>
              <a:sym typeface="Times New Roman Bold" charset="0"/>
            </a:endParaRPr>
          </a:p>
          <a:p>
            <a:pPr lvl="1" algn="l">
              <a:defRPr/>
            </a:pPr>
            <a:endParaRPr lang="en-US" sz="2531" b="1" dirty="0">
              <a:latin typeface="Times New Roman Bold" charset="0"/>
              <a:ea typeface="ＭＳ Ｐゴシック" charset="0"/>
              <a:cs typeface="ＭＳ Ｐゴシック" charset="0"/>
              <a:sym typeface="Times New Roman Bold" charset="0"/>
            </a:endParaRPr>
          </a:p>
          <a:p>
            <a:pPr lvl="1" algn="l">
              <a:defRPr/>
            </a:pPr>
            <a:r>
              <a:rPr lang="en-US" sz="2531" b="1" dirty="0">
                <a:ea typeface="ヒラギノ角ゴ ProN W3" charset="0"/>
              </a:rPr>
              <a:t>IF YOU ARE NOT REGISTERED BEFORE THE EXPERIENCIA 5 POINTS WILL BE DEDUCTED FROM YOUR OVERALL GRADE. </a:t>
            </a:r>
          </a:p>
          <a:p>
            <a:pPr marL="562550" lvl="1" indent="-241093">
              <a:buFont typeface="Arial"/>
              <a:buChar char="•"/>
              <a:defRPr/>
            </a:pPr>
            <a:endParaRPr lang="en-US" sz="1687" dirty="0">
              <a:latin typeface="Times New Roman" charset="0"/>
              <a:ea typeface="ヒラギノ角ゴ ProN W3" charset="0"/>
              <a:cs typeface="Times New Roman" charset="0"/>
              <a:sym typeface="Times New Roman" charset="0"/>
            </a:endParaRPr>
          </a:p>
          <a:p>
            <a:pPr>
              <a:defRPr/>
            </a:pPr>
            <a:endParaRPr lang="en-US" sz="1687" dirty="0">
              <a:latin typeface="Times New Roman" charset="0"/>
              <a:ea typeface="ヒラギノ角ゴ ProN W3" charset="0"/>
              <a:cs typeface="Times New Roman" charset="0"/>
              <a:sym typeface="Times New Roman" charset="0"/>
            </a:endParaRPr>
          </a:p>
        </p:txBody>
      </p:sp>
    </p:spTree>
    <p:extLst>
      <p:ext uri="{BB962C8B-B14F-4D97-AF65-F5344CB8AC3E}">
        <p14:creationId xmlns:p14="http://schemas.microsoft.com/office/powerpoint/2010/main" val="1289873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24063" y="2089547"/>
            <a:ext cx="7768828" cy="4637295"/>
          </a:xfrm>
          <a:prstGeom prst="rect">
            <a:avLst/>
          </a:prstGeom>
          <a:noFill/>
        </p:spPr>
        <p:txBody>
          <a:bodyPr>
            <a:spAutoFit/>
          </a:bodyP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1969" dirty="0"/>
              <a:t>Using the interrogative  words ask your classmate questions to find out the following information: </a:t>
            </a:r>
          </a:p>
          <a:p>
            <a:pPr eaLnBrk="1" hangingPunct="1"/>
            <a:endParaRPr lang="en-US" altLang="en-US" sz="1969" dirty="0"/>
          </a:p>
          <a:p>
            <a:pPr algn="l" eaLnBrk="1" hangingPunct="1">
              <a:buFont typeface="Arial" charset="0"/>
              <a:buChar char="•"/>
            </a:pPr>
            <a:r>
              <a:rPr lang="en-US" altLang="en-US" sz="1969" dirty="0"/>
              <a:t>Number of classes they take this semester.</a:t>
            </a:r>
          </a:p>
          <a:p>
            <a:pPr algn="l" eaLnBrk="1" hangingPunct="1">
              <a:buFont typeface="Arial" charset="0"/>
              <a:buChar char="•"/>
            </a:pPr>
            <a:r>
              <a:rPr lang="en-US" altLang="en-US" sz="1969" dirty="0"/>
              <a:t>His/her favorite class. </a:t>
            </a:r>
          </a:p>
          <a:p>
            <a:pPr algn="l" eaLnBrk="1" hangingPunct="1">
              <a:buFont typeface="Arial" charset="0"/>
              <a:buChar char="•"/>
            </a:pPr>
            <a:r>
              <a:rPr lang="en-US" altLang="en-US" sz="1969" dirty="0"/>
              <a:t>Number of students in his/her favorite class.</a:t>
            </a:r>
          </a:p>
          <a:p>
            <a:pPr algn="l" eaLnBrk="1" hangingPunct="1">
              <a:buFont typeface="Arial" charset="0"/>
              <a:buChar char="•"/>
            </a:pPr>
            <a:r>
              <a:rPr lang="en-US" altLang="en-US" sz="1969" dirty="0"/>
              <a:t>Name of his/her favorite professor</a:t>
            </a:r>
          </a:p>
          <a:p>
            <a:pPr algn="l" eaLnBrk="1" hangingPunct="1">
              <a:buFont typeface="Arial" charset="0"/>
              <a:buChar char="•"/>
            </a:pPr>
            <a:r>
              <a:rPr lang="en-US" altLang="en-US" sz="1969" dirty="0"/>
              <a:t>Place where he/</a:t>
            </a:r>
            <a:r>
              <a:rPr lang="en-US" altLang="en-US" sz="1969" dirty="0" err="1"/>
              <a:t>sje</a:t>
            </a:r>
            <a:r>
              <a:rPr lang="en-US" altLang="en-US" sz="1969" dirty="0"/>
              <a:t> studies and how many hours he/she studies each day</a:t>
            </a:r>
          </a:p>
          <a:p>
            <a:pPr algn="l" eaLnBrk="1" hangingPunct="1">
              <a:buFont typeface="Arial" charset="0"/>
              <a:buChar char="•"/>
            </a:pPr>
            <a:r>
              <a:rPr lang="en-US" altLang="en-US" sz="1969" dirty="0"/>
              <a:t>Place where he works</a:t>
            </a:r>
          </a:p>
          <a:p>
            <a:pPr eaLnBrk="1" hangingPunct="1"/>
            <a:endParaRPr lang="en-US" altLang="en-US" sz="2953" dirty="0"/>
          </a:p>
          <a:p>
            <a:pPr eaLnBrk="1" hangingPunct="1"/>
            <a:endParaRPr lang="en-US" altLang="en-US" sz="2953" dirty="0"/>
          </a:p>
          <a:p>
            <a:pPr eaLnBrk="1" hangingPunct="1"/>
            <a:endParaRPr lang="en-US" altLang="en-US" sz="2953" dirty="0"/>
          </a:p>
          <a:p>
            <a:pPr algn="l" eaLnBrk="1" hangingPunct="1"/>
            <a:endParaRPr lang="en-US" altLang="en-US" sz="2953" dirty="0"/>
          </a:p>
        </p:txBody>
      </p:sp>
      <p:sp>
        <p:nvSpPr>
          <p:cNvPr id="24578" name="TextBox 2"/>
          <p:cNvSpPr txBox="1">
            <a:spLocks noChangeArrowheads="1"/>
          </p:cNvSpPr>
          <p:nvPr/>
        </p:nvSpPr>
        <p:spPr bwMode="auto">
          <a:xfrm>
            <a:off x="2399110" y="750094"/>
            <a:ext cx="7393781" cy="54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endParaRPr lang="en-US" altLang="en-US" sz="2953"/>
          </a:p>
        </p:txBody>
      </p:sp>
      <p:sp>
        <p:nvSpPr>
          <p:cNvPr id="24579" name="Rectangle 4"/>
          <p:cNvSpPr>
            <a:spLocks noChangeArrowheads="1"/>
          </p:cNvSpPr>
          <p:nvPr/>
        </p:nvSpPr>
        <p:spPr bwMode="auto">
          <a:xfrm>
            <a:off x="2667000" y="750094"/>
            <a:ext cx="6322219" cy="741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1406" dirty="0"/>
              <a:t>What?               Which?          How?	        For what? </a:t>
            </a:r>
          </a:p>
          <a:p>
            <a:pPr eaLnBrk="1" hangingPunct="1"/>
            <a:r>
              <a:rPr lang="en-US" altLang="en-US" sz="1406" dirty="0"/>
              <a:t> </a:t>
            </a:r>
          </a:p>
          <a:p>
            <a:pPr eaLnBrk="1" hangingPunct="1"/>
            <a:r>
              <a:rPr lang="en-US" altLang="en-US" sz="1406" dirty="0"/>
              <a:t>Who?                When?           Why?           How much/many?</a:t>
            </a:r>
          </a:p>
        </p:txBody>
      </p:sp>
    </p:spTree>
    <p:extLst>
      <p:ext uri="{BB962C8B-B14F-4D97-AF65-F5344CB8AC3E}">
        <p14:creationId xmlns:p14="http://schemas.microsoft.com/office/powerpoint/2010/main" val="1183490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body" idx="1"/>
          </p:nvPr>
        </p:nvSpPr>
        <p:spPr>
          <a:xfrm>
            <a:off x="1595437" y="6581180"/>
            <a:ext cx="1214438" cy="276820"/>
          </a:xfrm>
        </p:spPr>
        <p:txBody>
          <a:bodyPr/>
          <a:lstStyle/>
          <a:p>
            <a:pPr marL="0" indent="0">
              <a:defRPr/>
            </a:pPr>
            <a:r>
              <a:rPr lang="en-US" sz="914">
                <a:effectLst>
                  <a:outerShdw blurRad="38100" dist="38100" dir="2700000" algn="tl">
                    <a:srgbClr val="DDDDDD"/>
                  </a:outerShdw>
                </a:effectLst>
                <a:latin typeface="Times New Roman" charset="0"/>
                <a:cs typeface="Times New Roman" charset="0"/>
                <a:sym typeface="Times New Roman" charset="0"/>
              </a:rPr>
              <a:t>Activity Instructions</a:t>
            </a:r>
            <a:endParaRPr lang="en-US" sz="914">
              <a:effectLst>
                <a:outerShdw blurRad="38100" dist="38100" dir="2700000" algn="tl">
                  <a:srgbClr val="DDDDDD"/>
                </a:outerShdw>
              </a:effectLst>
              <a:latin typeface="Times New Roman" charset="0"/>
              <a:ea typeface="ヒラギノ明朝 ProN W3" charset="0"/>
              <a:cs typeface="ヒラギノ明朝 ProN W3" charset="0"/>
              <a:sym typeface="Times New Roman" charset="0"/>
            </a:endParaRPr>
          </a:p>
        </p:txBody>
      </p:sp>
      <p:sp>
        <p:nvSpPr>
          <p:cNvPr id="25602" name="Rectangle 2"/>
          <p:cNvSpPr>
            <a:spLocks/>
          </p:cNvSpPr>
          <p:nvPr/>
        </p:nvSpPr>
        <p:spPr bwMode="auto">
          <a:xfrm>
            <a:off x="3130228" y="383977"/>
            <a:ext cx="5920383" cy="482203"/>
          </a:xfrm>
          <a:prstGeom prst="rect">
            <a:avLst/>
          </a:prstGeom>
          <a:gradFill rotWithShape="0">
            <a:gsLst>
              <a:gs pos="0">
                <a:srgbClr val="DADADA"/>
              </a:gs>
              <a:gs pos="100000">
                <a:srgbClr val="8484A4"/>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953">
                <a:solidFill>
                  <a:schemeClr val="tx1"/>
                </a:solidFill>
                <a:latin typeface="Times New Roman Bold" charset="0"/>
                <a:ea typeface="ＭＳ Ｐゴシック" charset="-128"/>
                <a:sym typeface="Times New Roman Bold" charset="0"/>
              </a:rPr>
              <a:t>Experiencia #2</a:t>
            </a:r>
          </a:p>
        </p:txBody>
      </p:sp>
      <p:sp>
        <p:nvSpPr>
          <p:cNvPr id="25603" name="Rectangle 3"/>
          <p:cNvSpPr>
            <a:spLocks/>
          </p:cNvSpPr>
          <p:nvPr/>
        </p:nvSpPr>
        <p:spPr bwMode="auto">
          <a:xfrm>
            <a:off x="2184797" y="946547"/>
            <a:ext cx="7822406" cy="67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531">
                <a:solidFill>
                  <a:schemeClr val="tx1"/>
                </a:solidFill>
                <a:latin typeface="Times New Roman Bold" charset="0"/>
                <a:ea typeface="ＭＳ Ｐゴシック" charset="-128"/>
                <a:sym typeface="Times New Roman Bold" charset="0"/>
              </a:rPr>
              <a:t>GRADING: </a:t>
            </a:r>
            <a:endParaRPr lang="en-US" altLang="en-US" sz="2531">
              <a:solidFill>
                <a:schemeClr val="tx1"/>
              </a:solidFill>
              <a:latin typeface="Times New Roman" charset="0"/>
              <a:ea typeface="ＭＳ Ｐゴシック" charset="-128"/>
              <a:sym typeface="Times New Roman" charset="0"/>
            </a:endParaRPr>
          </a:p>
          <a:p>
            <a:pPr eaLnBrk="1" hangingPunct="1"/>
            <a:endParaRPr lang="en-US" altLang="en-US" sz="1687">
              <a:solidFill>
                <a:schemeClr val="tx1"/>
              </a:solidFill>
              <a:latin typeface="Times New Roman" charset="0"/>
              <a:ea typeface="ＭＳ Ｐゴシック" charset="-128"/>
              <a:sym typeface="Times New Roman" charset="0"/>
            </a:endParaRPr>
          </a:p>
        </p:txBody>
      </p:sp>
      <p:graphicFrame>
        <p:nvGraphicFramePr>
          <p:cNvPr id="25604" name="Object 1"/>
          <p:cNvGraphicFramePr>
            <a:graphicFrameLocks noChangeAspect="1"/>
          </p:cNvGraphicFramePr>
          <p:nvPr/>
        </p:nvGraphicFramePr>
        <p:xfrm>
          <a:off x="2506266" y="1500188"/>
          <a:ext cx="6902648" cy="4768453"/>
        </p:xfrm>
        <a:graphic>
          <a:graphicData uri="http://schemas.openxmlformats.org/presentationml/2006/ole">
            <mc:AlternateContent xmlns:mc="http://schemas.openxmlformats.org/markup-compatibility/2006">
              <mc:Choice xmlns:v="urn:schemas-microsoft-com:vml" Requires="v">
                <p:oleObj spid="_x0000_s8194" name="Document" r:id="rId3" imgW="8368992" imgH="5651292" progId="Word.Document.12">
                  <p:embed/>
                </p:oleObj>
              </mc:Choice>
              <mc:Fallback>
                <p:oleObj name="Document" r:id="rId3" imgW="8368992" imgH="5651292"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6266" y="1500188"/>
                        <a:ext cx="6902648" cy="4768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3927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body" idx="1"/>
          </p:nvPr>
        </p:nvSpPr>
        <p:spPr>
          <a:xfrm>
            <a:off x="1595437" y="6509742"/>
            <a:ext cx="1214438" cy="276820"/>
          </a:xfrm>
        </p:spPr>
        <p:txBody>
          <a:bodyPr/>
          <a:lstStyle/>
          <a:p>
            <a:pPr marL="0" indent="0">
              <a:defRPr/>
            </a:pPr>
            <a:r>
              <a:rPr lang="en-US" sz="914">
                <a:effectLst>
                  <a:outerShdw blurRad="38100" dist="38100" dir="2700000" algn="tl">
                    <a:srgbClr val="DDDDDD"/>
                  </a:outerShdw>
                </a:effectLst>
                <a:latin typeface="Times New Roman" charset="0"/>
                <a:cs typeface="Times New Roman" charset="0"/>
                <a:sym typeface="Times New Roman" charset="0"/>
              </a:rPr>
              <a:t>Wrap Up</a:t>
            </a:r>
            <a:endParaRPr lang="en-US" sz="914">
              <a:effectLst>
                <a:outerShdw blurRad="38100" dist="38100" dir="2700000" algn="tl">
                  <a:srgbClr val="DDDDDD"/>
                </a:outerShdw>
              </a:effectLst>
              <a:latin typeface="Times New Roman" charset="0"/>
              <a:ea typeface="ヒラギノ明朝 ProN W3" charset="0"/>
              <a:cs typeface="ヒラギノ明朝 ProN W3" charset="0"/>
              <a:sym typeface="Times New Roman" charset="0"/>
            </a:endParaRPr>
          </a:p>
        </p:txBody>
      </p:sp>
      <p:sp>
        <p:nvSpPr>
          <p:cNvPr id="26626" name="Rectangle 2"/>
          <p:cNvSpPr>
            <a:spLocks/>
          </p:cNvSpPr>
          <p:nvPr/>
        </p:nvSpPr>
        <p:spPr bwMode="auto">
          <a:xfrm>
            <a:off x="3130228" y="383977"/>
            <a:ext cx="5920383" cy="482203"/>
          </a:xfrm>
          <a:prstGeom prst="rect">
            <a:avLst/>
          </a:prstGeom>
          <a:gradFill rotWithShape="0">
            <a:gsLst>
              <a:gs pos="0">
                <a:srgbClr val="DADADA"/>
              </a:gs>
              <a:gs pos="100000">
                <a:srgbClr val="8484A4"/>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2953">
                <a:solidFill>
                  <a:schemeClr val="tx1"/>
                </a:solidFill>
                <a:latin typeface="Times New Roman Bold" charset="0"/>
                <a:ea typeface="ＭＳ Ｐゴシック" charset="-128"/>
                <a:sym typeface="Times New Roman Bold" charset="0"/>
              </a:rPr>
              <a:t>Experiencia #2</a:t>
            </a:r>
          </a:p>
        </p:txBody>
      </p:sp>
      <p:sp>
        <p:nvSpPr>
          <p:cNvPr id="26627" name="Rectangle 3"/>
          <p:cNvSpPr>
            <a:spLocks/>
          </p:cNvSpPr>
          <p:nvPr/>
        </p:nvSpPr>
        <p:spPr bwMode="auto">
          <a:xfrm>
            <a:off x="1872258" y="1714500"/>
            <a:ext cx="8590359" cy="3750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4200">
                <a:solidFill>
                  <a:srgbClr val="414141"/>
                </a:solidFill>
                <a:latin typeface="Gill Sans Light" charset="0"/>
                <a:ea typeface="ヒラギノ角ゴ ProN W3" charset="-128"/>
                <a:sym typeface="Gill Sans Light" charset="0"/>
              </a:defRPr>
            </a:lvl1pPr>
            <a:lvl2pPr marL="742950" indent="-285750" eaLnBrk="0" hangingPunct="0">
              <a:defRPr sz="4200">
                <a:solidFill>
                  <a:srgbClr val="414141"/>
                </a:solidFill>
                <a:latin typeface="Gill Sans Light" charset="0"/>
                <a:ea typeface="ヒラギノ角ゴ ProN W3" charset="-128"/>
                <a:sym typeface="Gill Sans Light" charset="0"/>
              </a:defRPr>
            </a:lvl2pPr>
            <a:lvl3pPr marL="1143000" indent="-228600" eaLnBrk="0" hangingPunct="0">
              <a:defRPr sz="4200">
                <a:solidFill>
                  <a:srgbClr val="414141"/>
                </a:solidFill>
                <a:latin typeface="Gill Sans Light" charset="0"/>
                <a:ea typeface="ヒラギノ角ゴ ProN W3" charset="-128"/>
                <a:sym typeface="Gill Sans Light" charset="0"/>
              </a:defRPr>
            </a:lvl3pPr>
            <a:lvl4pPr marL="1600200" indent="-228600" eaLnBrk="0" hangingPunct="0">
              <a:defRPr sz="4200">
                <a:solidFill>
                  <a:srgbClr val="414141"/>
                </a:solidFill>
                <a:latin typeface="Gill Sans Light" charset="0"/>
                <a:ea typeface="ヒラギノ角ゴ ProN W3" charset="-128"/>
                <a:sym typeface="Gill Sans Light" charset="0"/>
              </a:defRPr>
            </a:lvl4pPr>
            <a:lvl5pPr marL="2057400" indent="-228600" eaLnBrk="0" hangingPunct="0">
              <a:defRPr sz="4200">
                <a:solidFill>
                  <a:srgbClr val="414141"/>
                </a:solidFill>
                <a:latin typeface="Gill Sans Light" charset="0"/>
                <a:ea typeface="ヒラギノ角ゴ ProN W3" charset="-128"/>
                <a:sym typeface="Gill Sans Light" charset="0"/>
              </a:defRPr>
            </a:lvl5pPr>
            <a:lvl6pPr marL="25146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6pPr>
            <a:lvl7pPr marL="29718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7pPr>
            <a:lvl8pPr marL="34290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8pPr>
            <a:lvl9pPr marL="3886200" indent="-228600" algn="ctr" eaLnBrk="0" fontAlgn="base" hangingPunct="0">
              <a:spcBef>
                <a:spcPct val="0"/>
              </a:spcBef>
              <a:spcAft>
                <a:spcPct val="0"/>
              </a:spcAft>
              <a:defRPr sz="4200">
                <a:solidFill>
                  <a:srgbClr val="414141"/>
                </a:solidFill>
                <a:latin typeface="Gill Sans Light" charset="0"/>
                <a:ea typeface="ヒラギノ角ゴ ProN W3" charset="-128"/>
                <a:sym typeface="Gill Sans Light" charset="0"/>
              </a:defRPr>
            </a:lvl9pPr>
          </a:lstStyle>
          <a:p>
            <a:pPr eaLnBrk="1" hangingPunct="1"/>
            <a:r>
              <a:rPr lang="en-US" altLang="en-US" sz="5062" dirty="0">
                <a:solidFill>
                  <a:schemeClr val="tx1"/>
                </a:solidFill>
                <a:latin typeface="Times New Roman Bold" charset="0"/>
                <a:ea typeface="ＭＳ Ｐゴシック" charset="-128"/>
                <a:sym typeface="Times New Roman Bold" charset="0"/>
              </a:rPr>
              <a:t>***** Questions? *****</a:t>
            </a:r>
          </a:p>
          <a:p>
            <a:pPr eaLnBrk="1" hangingPunct="1"/>
            <a:endParaRPr lang="en-US" altLang="en-US" sz="5062" dirty="0">
              <a:solidFill>
                <a:schemeClr val="tx1"/>
              </a:solidFill>
              <a:latin typeface="Times New Roman Bold" charset="0"/>
              <a:ea typeface="ＭＳ Ｐゴシック" charset="-128"/>
              <a:sym typeface="Times New Roman Bold" charset="0"/>
            </a:endParaRPr>
          </a:p>
        </p:txBody>
      </p:sp>
    </p:spTree>
    <p:extLst>
      <p:ext uri="{BB962C8B-B14F-4D97-AF65-F5344CB8AC3E}">
        <p14:creationId xmlns:p14="http://schemas.microsoft.com/office/powerpoint/2010/main" val="298283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489</Words>
  <Application>Microsoft Macintosh PowerPoint</Application>
  <PresentationFormat>Widescreen</PresentationFormat>
  <Paragraphs>69</Paragraphs>
  <Slides>9</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22" baseType="lpstr">
      <vt:lpstr>ＭＳ Ｐゴシック</vt:lpstr>
      <vt:lpstr>ヒラギノ明朝 ProN W3</vt:lpstr>
      <vt:lpstr>ヒラギノ角ゴ ProN W3</vt:lpstr>
      <vt:lpstr>Arial</vt:lpstr>
      <vt:lpstr>Baghdad</vt:lpstr>
      <vt:lpstr>Calibri</vt:lpstr>
      <vt:lpstr>Calibri Light</vt:lpstr>
      <vt:lpstr>Gill Sans Light</vt:lpstr>
      <vt:lpstr>Mangal</vt:lpstr>
      <vt:lpstr>Times New Roman</vt:lpstr>
      <vt:lpstr>Times New Roman Bold</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Knight</dc:creator>
  <cp:lastModifiedBy>Lindsay Marean</cp:lastModifiedBy>
  <cp:revision>2</cp:revision>
  <dcterms:created xsi:type="dcterms:W3CDTF">2018-05-04T11:49:32Z</dcterms:created>
  <dcterms:modified xsi:type="dcterms:W3CDTF">2018-05-04T16:50:38Z</dcterms:modified>
</cp:coreProperties>
</file>