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9" r:id="rId13"/>
    <p:sldId id="268" r:id="rId14"/>
    <p:sldId id="270" r:id="rId15"/>
    <p:sldId id="267" r:id="rId16"/>
    <p:sldId id="271" r:id="rId17"/>
    <p:sldId id="272" r:id="rId18"/>
    <p:sldId id="273" r:id="rId19"/>
    <p:sldId id="274" r:id="rId2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5"/>
    <p:restoredTop sz="93363"/>
  </p:normalViewPr>
  <p:slideViewPr>
    <p:cSldViewPr snapToGrid="0" snapToObjects="1">
      <p:cViewPr varScale="1">
        <p:scale>
          <a:sx n="98" d="100"/>
          <a:sy n="98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62A03-88CB-A547-ADB3-BE8120CD2BB3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AE49-9EF6-7645-9AE2-BCA46115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7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79519-CCC6-CC4C-84FA-34BAA16AAF59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2F7B-1518-784F-88D7-7DB26F6C4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8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E2F7B-1518-784F-88D7-7DB26F6C42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3B3-450B-6D40-92C1-43B8322429E9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DE2A-51C1-E047-B893-FA825FE5B115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EBC-3FEC-2947-8197-7B2CACB49E8C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787E-B6FB-0345-80A3-C07B35712495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4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1361-D781-3D40-ACD1-44A72FA5C2AB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F777-86E1-3046-A92D-2FC4D9449628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3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A3EC-2B7A-D34F-84B7-962BA1729EB7}" type="datetime1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C6E3-0946-8241-AE68-6BE60E8ED946}" type="datetime1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B8A2-030B-B04D-95C1-8CF9F8C1437F}" type="datetime1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CA39-DC4E-F34C-A46E-77965BDF5D41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8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F91C-6BD1-E94C-A3CF-18D744F052E1}" type="datetime1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9322-E012-5340-8ADF-644118C2C4D2}" type="datetime1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DC51-5E8B-CB46-B0AD-89F30DBCA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2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sta</a:t>
            </a:r>
            <a:r>
              <a:rPr lang="en-US" sz="4000" dirty="0" smtClean="0"/>
              <a:t>tion	  as</a:t>
            </a:r>
            <a:r>
              <a:rPr lang="en-US" sz="4000" dirty="0" smtClean="0">
                <a:solidFill>
                  <a:srgbClr val="FF0000"/>
                </a:solidFill>
              </a:rPr>
              <a:t>sum</a:t>
            </a:r>
            <a:r>
              <a:rPr lang="en-US" sz="4000" dirty="0" smtClean="0"/>
              <a:t>ption    com</a:t>
            </a:r>
            <a:r>
              <a:rPr lang="en-US" sz="4000" dirty="0" smtClean="0">
                <a:solidFill>
                  <a:srgbClr val="FF0000"/>
                </a:solidFill>
              </a:rPr>
              <a:t>ple</a:t>
            </a:r>
            <a:r>
              <a:rPr lang="en-US" sz="4000" dirty="0" smtClean="0"/>
              <a:t>tion    cre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tion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revo</a:t>
            </a:r>
            <a:r>
              <a:rPr lang="en-US" sz="4000" dirty="0" smtClean="0">
                <a:solidFill>
                  <a:srgbClr val="FF0000"/>
                </a:solidFill>
              </a:rPr>
              <a:t>lu</a:t>
            </a:r>
            <a:r>
              <a:rPr lang="en-US" sz="4000" dirty="0" smtClean="0"/>
              <a:t>tion   des</a:t>
            </a:r>
            <a:r>
              <a:rPr lang="en-US" sz="4000" dirty="0" smtClean="0">
                <a:solidFill>
                  <a:srgbClr val="FF0000"/>
                </a:solidFill>
              </a:rPr>
              <a:t>crip</a:t>
            </a:r>
            <a:r>
              <a:rPr lang="en-US" sz="4000" dirty="0" smtClean="0"/>
              <a:t>tion   inter</a:t>
            </a:r>
            <a:r>
              <a:rPr lang="en-US" sz="4000" dirty="0" smtClean="0">
                <a:solidFill>
                  <a:srgbClr val="FF0000"/>
                </a:solidFill>
              </a:rPr>
              <a:t>rup</a:t>
            </a:r>
            <a:r>
              <a:rPr lang="en-US" sz="4000" dirty="0" smtClean="0"/>
              <a:t>tion   col</a:t>
            </a:r>
            <a:r>
              <a:rPr lang="en-US" sz="4000" dirty="0" smtClean="0">
                <a:solidFill>
                  <a:srgbClr val="FF0000"/>
                </a:solidFill>
              </a:rPr>
              <a:t>lec</a:t>
            </a:r>
            <a:r>
              <a:rPr lang="en-US" sz="4000" dirty="0" smtClean="0"/>
              <a:t>tion </a:t>
            </a:r>
          </a:p>
          <a:p>
            <a:endParaRPr lang="en-US" dirty="0" smtClean="0"/>
          </a:p>
          <a:p>
            <a:r>
              <a:rPr lang="en-US" dirty="0" smtClean="0"/>
              <a:t>What is the part of speech for these words? </a:t>
            </a:r>
          </a:p>
          <a:p>
            <a:r>
              <a:rPr lang="en-US" dirty="0" smtClean="0"/>
              <a:t>What do these words have in common?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33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words (adjectives) that end in </a:t>
            </a:r>
            <a:r>
              <a:rPr lang="mr-IN" dirty="0" smtClean="0"/>
              <a:t>–</a:t>
            </a:r>
            <a:r>
              <a:rPr lang="en-US" dirty="0" err="1" smtClean="0"/>
              <a:t>ic</a:t>
            </a:r>
            <a:r>
              <a:rPr lang="en-US" dirty="0" smtClean="0"/>
              <a:t>,</a:t>
            </a:r>
          </a:p>
          <a:p>
            <a:r>
              <a:rPr lang="en-US" dirty="0" smtClean="0"/>
              <a:t>For words (nouns) that end in </a:t>
            </a:r>
            <a:r>
              <a:rPr lang="mr-IN" dirty="0" smtClean="0"/>
              <a:t>–</a:t>
            </a:r>
            <a:r>
              <a:rPr lang="en-US" dirty="0" err="1" smtClean="0"/>
              <a:t>sion</a:t>
            </a:r>
            <a:r>
              <a:rPr lang="en-US" dirty="0" smtClean="0"/>
              <a:t> and </a:t>
            </a:r>
            <a:r>
              <a:rPr lang="mr-IN" dirty="0" smtClean="0"/>
              <a:t>–</a:t>
            </a:r>
            <a:r>
              <a:rPr lang="en-US" dirty="0" err="1" smtClean="0"/>
              <a:t>tion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b="1" dirty="0" smtClean="0"/>
              <a:t>Stress the second-to-last syllable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4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stress map - Find the correct path!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0152"/>
            <a:ext cx="7147550" cy="4147344"/>
          </a:xfrm>
        </p:spPr>
      </p:pic>
      <p:sp>
        <p:nvSpPr>
          <p:cNvPr id="6" name="Right Arrow 5"/>
          <p:cNvSpPr/>
          <p:nvPr/>
        </p:nvSpPr>
        <p:spPr>
          <a:xfrm>
            <a:off x="4833499" y="3430985"/>
            <a:ext cx="963706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76047">
            <a:off x="4706219" y="4187138"/>
            <a:ext cx="11430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8707445">
            <a:off x="2268147" y="4218549"/>
            <a:ext cx="11430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2218885" y="3430985"/>
            <a:ext cx="963706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3560176" y="4195389"/>
            <a:ext cx="862058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7591" y="6047309"/>
            <a:ext cx="368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 CANNOT go upward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stress map - Find the correct path!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0152"/>
            <a:ext cx="7147550" cy="4147344"/>
          </a:xfrm>
        </p:spPr>
      </p:pic>
      <p:sp>
        <p:nvSpPr>
          <p:cNvPr id="11" name="TextBox 10"/>
          <p:cNvSpPr txBox="1"/>
          <p:nvPr/>
        </p:nvSpPr>
        <p:spPr>
          <a:xfrm>
            <a:off x="2567591" y="6047309"/>
            <a:ext cx="368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 CANNOT go upward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147115" y="1390004"/>
            <a:ext cx="3914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Practice</a:t>
            </a:r>
          </a:p>
          <a:p>
            <a:r>
              <a:rPr lang="en-US" sz="2800" dirty="0" smtClean="0"/>
              <a:t>You are at “vacation”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Stress on the second syllable:_________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r>
              <a:rPr lang="en-US" sz="2800" dirty="0" smtClean="0"/>
              <a:t>You are at “basic”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Stress on the second syllable &amp; noun:_____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4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stress map - Find the correct path!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0152"/>
            <a:ext cx="7147550" cy="4147344"/>
          </a:xfrm>
        </p:spPr>
      </p:pic>
      <p:sp>
        <p:nvSpPr>
          <p:cNvPr id="11" name="TextBox 10"/>
          <p:cNvSpPr txBox="1"/>
          <p:nvPr/>
        </p:nvSpPr>
        <p:spPr>
          <a:xfrm>
            <a:off x="2567591" y="6047309"/>
            <a:ext cx="368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 CANNOT go upward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147115" y="1390004"/>
            <a:ext cx="39148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Practice</a:t>
            </a:r>
          </a:p>
          <a:p>
            <a:r>
              <a:rPr lang="en-US" sz="2800" dirty="0" smtClean="0"/>
              <a:t>You are at “vacation”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Stress on the second syllable:_________</a:t>
            </a:r>
          </a:p>
          <a:p>
            <a:r>
              <a:rPr lang="en-US" sz="2800" dirty="0" smtClean="0"/>
              <a:t>(Answer: reject)</a:t>
            </a: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r>
              <a:rPr lang="en-US" sz="2800" dirty="0" smtClean="0"/>
              <a:t>You are at “basic”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Stress on the second syllable &amp; noun:_____</a:t>
            </a:r>
          </a:p>
          <a:p>
            <a:r>
              <a:rPr lang="en-US" sz="2800" dirty="0" smtClean="0"/>
              <a:t>(Answer: vacation)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stress </a:t>
            </a:r>
            <a:r>
              <a:rPr lang="en-US" smtClean="0"/>
              <a:t>map - answers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037" y="1479176"/>
            <a:ext cx="8180628" cy="469778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words sound like in contexts?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was </a:t>
            </a:r>
            <a:r>
              <a:rPr lang="en-US" b="1" dirty="0" smtClean="0"/>
              <a:t>elected </a:t>
            </a:r>
            <a:r>
              <a:rPr lang="en-US" dirty="0" smtClean="0"/>
              <a:t>to the Senate in 2008.</a:t>
            </a:r>
          </a:p>
          <a:p>
            <a:r>
              <a:rPr lang="en-US" dirty="0"/>
              <a:t>Cotton mittens will</a:t>
            </a:r>
            <a:r>
              <a:rPr lang="en-US" b="1" dirty="0"/>
              <a:t> prevent </a:t>
            </a:r>
            <a:r>
              <a:rPr lang="en-US" dirty="0"/>
              <a:t>the baby from scratching his own face.</a:t>
            </a:r>
          </a:p>
          <a:p>
            <a:r>
              <a:rPr lang="en-US" dirty="0" smtClean="0"/>
              <a:t>We had a </a:t>
            </a:r>
            <a:r>
              <a:rPr lang="en-US" b="1" dirty="0" smtClean="0"/>
              <a:t>fantastic</a:t>
            </a:r>
            <a:r>
              <a:rPr lang="en-US" dirty="0" smtClean="0"/>
              <a:t> trip to Europe. </a:t>
            </a:r>
          </a:p>
          <a:p>
            <a:r>
              <a:rPr lang="en-US" dirty="0"/>
              <a:t>Her </a:t>
            </a:r>
            <a:r>
              <a:rPr lang="en-US" b="1" dirty="0" smtClean="0"/>
              <a:t>academic</a:t>
            </a:r>
            <a:r>
              <a:rPr lang="en-US" dirty="0" smtClean="0"/>
              <a:t> honors </a:t>
            </a:r>
            <a:r>
              <a:rPr lang="en-US" dirty="0"/>
              <a:t>from home and foreign universities </a:t>
            </a:r>
            <a:r>
              <a:rPr lang="en-US" dirty="0" smtClean="0"/>
              <a:t>multiplied.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6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words sound like in contexts?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was</a:t>
            </a:r>
            <a:r>
              <a:rPr lang="en-US" u="sng" dirty="0" smtClean="0"/>
              <a:t> </a:t>
            </a:r>
            <a:r>
              <a:rPr lang="en-US" b="1" u="sng" dirty="0" smtClean="0"/>
              <a:t>e</a:t>
            </a:r>
            <a:r>
              <a:rPr lang="en-US" b="1" dirty="0" smtClean="0">
                <a:solidFill>
                  <a:srgbClr val="FF0000"/>
                </a:solidFill>
              </a:rPr>
              <a:t>le</a:t>
            </a:r>
            <a:r>
              <a:rPr lang="en-US" b="1" dirty="0" smtClean="0"/>
              <a:t>cted </a:t>
            </a:r>
            <a:r>
              <a:rPr lang="en-US" dirty="0" smtClean="0"/>
              <a:t>to the Senate in 2008.</a:t>
            </a:r>
          </a:p>
          <a:p>
            <a:r>
              <a:rPr lang="en-US" dirty="0"/>
              <a:t>Cotton mittens </a:t>
            </a:r>
            <a:r>
              <a:rPr lang="en-US" u="sng" dirty="0"/>
              <a:t>will</a:t>
            </a:r>
            <a:r>
              <a:rPr lang="en-US" b="1" u="sng" dirty="0"/>
              <a:t> pre</a:t>
            </a:r>
            <a:r>
              <a:rPr lang="en-US" b="1" dirty="0">
                <a:solidFill>
                  <a:srgbClr val="FF0000"/>
                </a:solidFill>
              </a:rPr>
              <a:t>ven</a:t>
            </a:r>
            <a:r>
              <a:rPr lang="en-US" b="1" dirty="0"/>
              <a:t>t </a:t>
            </a:r>
            <a:r>
              <a:rPr lang="en-US" u="sng" dirty="0"/>
              <a:t>the</a:t>
            </a:r>
            <a:r>
              <a:rPr lang="en-US" dirty="0"/>
              <a:t> baby from scratching his own face.</a:t>
            </a:r>
          </a:p>
          <a:p>
            <a:r>
              <a:rPr lang="en-US" dirty="0" smtClean="0"/>
              <a:t>We had </a:t>
            </a:r>
            <a:r>
              <a:rPr lang="en-US" u="sng" dirty="0" smtClean="0"/>
              <a:t>a </a:t>
            </a:r>
            <a:r>
              <a:rPr lang="en-US" b="1" u="sng" dirty="0" smtClean="0"/>
              <a:t>fan</a:t>
            </a:r>
            <a:r>
              <a:rPr lang="en-US" b="1" dirty="0" smtClean="0">
                <a:solidFill>
                  <a:srgbClr val="FF0000"/>
                </a:solidFill>
              </a:rPr>
              <a:t>tas</a:t>
            </a:r>
            <a:r>
              <a:rPr lang="en-US" b="1" dirty="0" smtClean="0"/>
              <a:t>tic</a:t>
            </a:r>
            <a:r>
              <a:rPr lang="en-US" dirty="0" smtClean="0"/>
              <a:t> trip to Europe. </a:t>
            </a:r>
          </a:p>
          <a:p>
            <a:r>
              <a:rPr lang="en-US" dirty="0"/>
              <a:t>Her </a:t>
            </a:r>
            <a:r>
              <a:rPr lang="en-US" b="1" u="sng" dirty="0" smtClean="0"/>
              <a:t>aca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b="1" dirty="0" smtClean="0"/>
              <a:t>mic</a:t>
            </a:r>
            <a:r>
              <a:rPr lang="en-US" dirty="0" smtClean="0"/>
              <a:t> honors </a:t>
            </a:r>
            <a:r>
              <a:rPr lang="en-US" dirty="0"/>
              <a:t>from home and foreign universities </a:t>
            </a:r>
            <a:r>
              <a:rPr lang="en-US" dirty="0" smtClean="0"/>
              <a:t>multiplied.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Now, you know where to say strongly. But how do you say syllables that surround the strong syllable? </a:t>
            </a:r>
          </a:p>
          <a:p>
            <a:pPr marL="0" indent="0">
              <a:buNone/>
            </a:pPr>
            <a:r>
              <a:rPr lang="en-US" dirty="0" smtClean="0"/>
              <a:t>Do you hear the vowels underlined above (in teacher’s voice)?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syllable &amp; Weak syllable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key to have good rhythm in your pronunciation is to know which syllable to say strongly, and which syllable to say weakly.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“My mama always said, </a:t>
            </a:r>
            <a:r>
              <a:rPr lang="en-US" u="sng" dirty="0" smtClean="0"/>
              <a:t>Life is like a box of chocolates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sz="1800" dirty="0"/>
              <a:t>https://</a:t>
            </a:r>
            <a:r>
              <a:rPr lang="en-US" sz="1800" dirty="0" err="1" smtClean="0"/>
              <a:t>www.youtube.com</a:t>
            </a:r>
            <a:r>
              <a:rPr lang="en-US" sz="1800" dirty="0" smtClean="0"/>
              <a:t>/</a:t>
            </a:r>
            <a:r>
              <a:rPr lang="en-US" sz="1800" dirty="0" err="1" smtClean="0"/>
              <a:t>watch?v</a:t>
            </a:r>
            <a:r>
              <a:rPr lang="en-US" sz="1800" dirty="0" smtClean="0"/>
              <a:t>=CJh59vZ8ccc (play from 0:31)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Where did Tom Hanks say strongly? (4 places)</a:t>
            </a:r>
            <a:br>
              <a:rPr lang="en-US" dirty="0" smtClean="0"/>
            </a:br>
            <a:r>
              <a:rPr lang="en-US" dirty="0" smtClean="0"/>
              <a:t>Which words did he say weakly?</a:t>
            </a:r>
          </a:p>
          <a:p>
            <a:pPr marL="0" indent="0">
              <a:buNone/>
            </a:pPr>
            <a:r>
              <a:rPr lang="en-US" dirty="0" smtClean="0"/>
              <a:t>In English, function words (a, the, is, are, of, in, with, etc.) are often reduced.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3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(</a:t>
            </a:r>
            <a:r>
              <a:rPr lang="en-US" dirty="0" err="1" smtClean="0"/>
              <a:t>dif</a:t>
            </a:r>
            <a:r>
              <a:rPr lang="en-US" dirty="0" smtClean="0"/>
              <a:t>-rent): You and I have different tastes. </a:t>
            </a:r>
          </a:p>
          <a:p>
            <a:r>
              <a:rPr lang="en-US" dirty="0"/>
              <a:t>separate (</a:t>
            </a:r>
            <a:r>
              <a:rPr lang="en-US" dirty="0" err="1"/>
              <a:t>sep</a:t>
            </a:r>
            <a:r>
              <a:rPr lang="en-US" dirty="0"/>
              <a:t>-rate</a:t>
            </a:r>
            <a:r>
              <a:rPr lang="en-US" dirty="0" smtClean="0"/>
              <a:t>): We are two separate people. </a:t>
            </a:r>
          </a:p>
          <a:p>
            <a:r>
              <a:rPr lang="en-US" dirty="0"/>
              <a:t>chocolate (choc-late</a:t>
            </a:r>
            <a:r>
              <a:rPr lang="en-US" dirty="0" smtClean="0"/>
              <a:t>): I love chocolates. </a:t>
            </a:r>
          </a:p>
          <a:p>
            <a:r>
              <a:rPr lang="en-US" dirty="0"/>
              <a:t>camera (cam-</a:t>
            </a:r>
            <a:r>
              <a:rPr lang="en-US" dirty="0" err="1"/>
              <a:t>ra</a:t>
            </a:r>
            <a:r>
              <a:rPr lang="en-US" dirty="0" smtClean="0"/>
              <a:t>): Did you get a new camera?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/>
              <a:t>w</a:t>
            </a:r>
            <a:r>
              <a:rPr lang="en-US" sz="4000" dirty="0" smtClean="0"/>
              <a:t>ord	think	put	    nice</a:t>
            </a:r>
          </a:p>
          <a:p>
            <a:endParaRPr lang="en-US" dirty="0" smtClean="0"/>
          </a:p>
          <a:p>
            <a:r>
              <a:rPr lang="en-US" dirty="0" smtClean="0"/>
              <a:t>How many syllables do these words have?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funny	copy	later	  office</a:t>
            </a:r>
          </a:p>
          <a:p>
            <a:endParaRPr lang="en-US" dirty="0" smtClean="0"/>
          </a:p>
          <a:p>
            <a:r>
              <a:rPr lang="en-US" dirty="0" smtClean="0"/>
              <a:t>How many syllables do these words have?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answer	 castle	 neighbor     climate</a:t>
            </a:r>
          </a:p>
          <a:p>
            <a:pPr marL="0" indent="0" algn="ctr">
              <a:buNone/>
            </a:pPr>
            <a:r>
              <a:rPr lang="en-US" sz="4000" dirty="0" smtClean="0"/>
              <a:t>Christmas   knowledge   student   mother  </a:t>
            </a:r>
          </a:p>
          <a:p>
            <a:endParaRPr lang="en-US" dirty="0" smtClean="0"/>
          </a:p>
          <a:p>
            <a:r>
              <a:rPr lang="en-US" dirty="0" smtClean="0"/>
              <a:t>How many syllables do these words have? 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r>
              <a:rPr lang="en-US" dirty="0" smtClean="0"/>
              <a:t>What is the part of speech for these words?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attend	 collect	 prevent     survive</a:t>
            </a:r>
          </a:p>
          <a:p>
            <a:pPr marL="0" indent="0" algn="ctr">
              <a:buNone/>
            </a:pPr>
            <a:r>
              <a:rPr lang="en-US" sz="4000" dirty="0" smtClean="0"/>
              <a:t>explain   complain   remain   maintain  </a:t>
            </a:r>
          </a:p>
          <a:p>
            <a:endParaRPr lang="en-US" dirty="0" smtClean="0"/>
          </a:p>
          <a:p>
            <a:r>
              <a:rPr lang="en-US" dirty="0" smtClean="0"/>
              <a:t>How many syllables do these words have? 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r>
              <a:rPr lang="en-US" dirty="0" smtClean="0"/>
              <a:t>What is the part of speech for these words?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word stress?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two-syllable nouns, stress the first syllable.</a:t>
            </a:r>
          </a:p>
          <a:p>
            <a:pPr marL="0" indent="0">
              <a:buNone/>
            </a:pPr>
            <a:r>
              <a:rPr lang="en-US" dirty="0" err="1" smtClean="0"/>
              <a:t>CLImate</a:t>
            </a:r>
            <a:r>
              <a:rPr lang="en-US" dirty="0" smtClean="0"/>
              <a:t>, </a:t>
            </a:r>
            <a:r>
              <a:rPr lang="en-US" dirty="0" err="1" smtClean="0"/>
              <a:t>KNOWledge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For most two-syllable verbs, stress the second syllable.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err="1" smtClean="0"/>
              <a:t>deCIDE</a:t>
            </a:r>
            <a:r>
              <a:rPr lang="en-US" dirty="0" smtClean="0"/>
              <a:t>, to </a:t>
            </a:r>
            <a:r>
              <a:rPr lang="en-US" dirty="0" err="1" smtClean="0"/>
              <a:t>reQUIRE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of course, there are exceptions.</a:t>
            </a:r>
          </a:p>
          <a:p>
            <a:pPr marL="0" indent="0">
              <a:buNone/>
            </a:pPr>
            <a:r>
              <a:rPr lang="en-US" dirty="0" err="1" smtClean="0"/>
              <a:t>maCHINE</a:t>
            </a:r>
            <a:r>
              <a:rPr lang="en-US" dirty="0" smtClean="0"/>
              <a:t>, </a:t>
            </a:r>
            <a:r>
              <a:rPr lang="en-US" dirty="0" err="1" smtClean="0"/>
              <a:t>gaRAGE</a:t>
            </a:r>
            <a:r>
              <a:rPr lang="en-US" dirty="0" smtClean="0"/>
              <a:t>,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to Offer, to </a:t>
            </a:r>
            <a:r>
              <a:rPr lang="en-US" dirty="0" err="1" smtClean="0"/>
              <a:t>TRAvel</a:t>
            </a:r>
            <a:r>
              <a:rPr lang="en-US" dirty="0" smtClean="0"/>
              <a:t>, to </a:t>
            </a:r>
            <a:r>
              <a:rPr lang="en-US" dirty="0" err="1" smtClean="0"/>
              <a:t>STRAIGHten</a:t>
            </a:r>
            <a:r>
              <a:rPr lang="en-US" dirty="0" smtClean="0"/>
              <a:t>, to </a:t>
            </a:r>
            <a:r>
              <a:rPr lang="en-US" dirty="0" err="1" smtClean="0"/>
              <a:t>FASten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fantastic	  academic    domestic     dramatic</a:t>
            </a:r>
          </a:p>
          <a:p>
            <a:pPr marL="0" indent="0" algn="ctr">
              <a:buNone/>
            </a:pPr>
            <a:r>
              <a:rPr lang="en-US" sz="4000" dirty="0" smtClean="0"/>
              <a:t>public   energetic   tragic   systematic </a:t>
            </a:r>
          </a:p>
          <a:p>
            <a:endParaRPr lang="en-US" dirty="0" smtClean="0"/>
          </a:p>
          <a:p>
            <a:r>
              <a:rPr lang="en-US" dirty="0" smtClean="0"/>
              <a:t>What is the part of speech for these words? </a:t>
            </a:r>
          </a:p>
          <a:p>
            <a:r>
              <a:rPr lang="en-US" dirty="0" smtClean="0"/>
              <a:t>What do these words have in common?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fan</a:t>
            </a:r>
            <a:r>
              <a:rPr lang="en-US" sz="4000" dirty="0" smtClean="0">
                <a:solidFill>
                  <a:srgbClr val="FF0000"/>
                </a:solidFill>
              </a:rPr>
              <a:t>tas</a:t>
            </a:r>
            <a:r>
              <a:rPr lang="en-US" sz="4000" dirty="0" smtClean="0"/>
              <a:t>tic	  aca</a:t>
            </a:r>
            <a:r>
              <a:rPr lang="en-US" sz="4000" dirty="0" smtClean="0">
                <a:solidFill>
                  <a:srgbClr val="FF0000"/>
                </a:solidFill>
              </a:rPr>
              <a:t>de</a:t>
            </a:r>
            <a:r>
              <a:rPr lang="en-US" sz="4000" dirty="0" smtClean="0"/>
              <a:t>mic    do</a:t>
            </a:r>
            <a:r>
              <a:rPr lang="en-US" sz="4000" dirty="0" smtClean="0">
                <a:solidFill>
                  <a:srgbClr val="FF0000"/>
                </a:solidFill>
              </a:rPr>
              <a:t>mes</a:t>
            </a:r>
            <a:r>
              <a:rPr lang="en-US" sz="4000" dirty="0" smtClean="0"/>
              <a:t>tic     dra</a:t>
            </a:r>
            <a:r>
              <a:rPr lang="en-US" sz="4000" dirty="0" smtClean="0">
                <a:solidFill>
                  <a:srgbClr val="FF0000"/>
                </a:solidFill>
              </a:rPr>
              <a:t>ma</a:t>
            </a:r>
            <a:r>
              <a:rPr lang="en-US" sz="4000" dirty="0" smtClean="0"/>
              <a:t>tic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pub</a:t>
            </a:r>
            <a:r>
              <a:rPr lang="en-US" sz="4000" dirty="0" smtClean="0"/>
              <a:t>lic   ener</a:t>
            </a:r>
            <a:r>
              <a:rPr lang="en-US" sz="4000" dirty="0" smtClean="0">
                <a:solidFill>
                  <a:srgbClr val="FF0000"/>
                </a:solidFill>
              </a:rPr>
              <a:t>ge</a:t>
            </a:r>
            <a:r>
              <a:rPr lang="en-US" sz="4000" dirty="0" smtClean="0"/>
              <a:t>tic   </a:t>
            </a:r>
            <a:r>
              <a:rPr lang="en-US" sz="4000" dirty="0" smtClean="0">
                <a:solidFill>
                  <a:srgbClr val="FF0000"/>
                </a:solidFill>
              </a:rPr>
              <a:t>tra</a:t>
            </a:r>
            <a:r>
              <a:rPr lang="en-US" sz="4000" dirty="0" smtClean="0"/>
              <a:t>gic   syste</a:t>
            </a:r>
            <a:r>
              <a:rPr lang="en-US" sz="4000" dirty="0" smtClean="0">
                <a:solidFill>
                  <a:srgbClr val="FF0000"/>
                </a:solidFill>
              </a:rPr>
              <a:t>ma</a:t>
            </a:r>
            <a:r>
              <a:rPr lang="en-US" sz="4000" dirty="0" smtClean="0"/>
              <a:t>tic </a:t>
            </a:r>
          </a:p>
          <a:p>
            <a:endParaRPr lang="en-US" dirty="0" smtClean="0"/>
          </a:p>
          <a:p>
            <a:r>
              <a:rPr lang="en-US" dirty="0" smtClean="0"/>
              <a:t>What is the part of speech for these words? </a:t>
            </a:r>
          </a:p>
          <a:p>
            <a:r>
              <a:rPr lang="en-US" dirty="0" smtClean="0"/>
              <a:t>What do these words have in common?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station	  assumption    completion    creation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revolution   description   interruption   collection </a:t>
            </a:r>
          </a:p>
          <a:p>
            <a:endParaRPr lang="en-US" dirty="0" smtClean="0"/>
          </a:p>
          <a:p>
            <a:r>
              <a:rPr lang="en-US" dirty="0" smtClean="0"/>
              <a:t>What is the part of speech for these words? </a:t>
            </a:r>
          </a:p>
          <a:p>
            <a:r>
              <a:rPr lang="en-US" dirty="0" smtClean="0"/>
              <a:t>What do these words have in common?</a:t>
            </a:r>
          </a:p>
          <a:p>
            <a:r>
              <a:rPr lang="en-US" dirty="0" smtClean="0"/>
              <a:t>Which syllable is the stress on? Which syllable do you say strongly?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DC51-5E8B-CB46-B0AD-89F30DBCA5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465</Words>
  <Application>Microsoft Macintosh PowerPoint</Application>
  <PresentationFormat>Widescreen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Mangal</vt:lpstr>
      <vt:lpstr>Arial</vt:lpstr>
      <vt:lpstr>Office Theme</vt:lpstr>
      <vt:lpstr>Word stress</vt:lpstr>
      <vt:lpstr>PowerPoint Presentation</vt:lpstr>
      <vt:lpstr>PowerPoint Presentation</vt:lpstr>
      <vt:lpstr>PowerPoint Presentation</vt:lpstr>
      <vt:lpstr>PowerPoint Presentation</vt:lpstr>
      <vt:lpstr>Where is the word stress?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Word stress map - Find the correct path!</vt:lpstr>
      <vt:lpstr>Word stress map - Find the correct path!</vt:lpstr>
      <vt:lpstr>Word stress map - Find the correct path!</vt:lpstr>
      <vt:lpstr>Word stress map - answers</vt:lpstr>
      <vt:lpstr>What do words sound like in contexts?</vt:lpstr>
      <vt:lpstr>What do words sound like in contexts?</vt:lpstr>
      <vt:lpstr>Strong syllable &amp; Weak syllable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Misaki Kato</dc:creator>
  <cp:lastModifiedBy>Stephanie Knight</cp:lastModifiedBy>
  <cp:revision>24</cp:revision>
  <cp:lastPrinted>2017-12-15T19:09:20Z</cp:lastPrinted>
  <dcterms:created xsi:type="dcterms:W3CDTF">2017-12-14T20:06:34Z</dcterms:created>
  <dcterms:modified xsi:type="dcterms:W3CDTF">2018-01-23T17:01:56Z</dcterms:modified>
</cp:coreProperties>
</file>